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audio2.wav" ContentType="audio/wav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489" r:id="rId2"/>
    <p:sldId id="484" r:id="rId3"/>
    <p:sldId id="471" r:id="rId4"/>
    <p:sldId id="472" r:id="rId5"/>
    <p:sldId id="473" r:id="rId6"/>
    <p:sldId id="474" r:id="rId7"/>
    <p:sldId id="487" r:id="rId8"/>
    <p:sldId id="488" r:id="rId9"/>
    <p:sldId id="478" r:id="rId10"/>
    <p:sldId id="480" r:id="rId11"/>
    <p:sldId id="461" r:id="rId12"/>
    <p:sldId id="350" r:id="rId13"/>
    <p:sldId id="451" r:id="rId14"/>
    <p:sldId id="442" r:id="rId15"/>
    <p:sldId id="486" r:id="rId16"/>
    <p:sldId id="384" r:id="rId17"/>
    <p:sldId id="351" r:id="rId18"/>
    <p:sldId id="417" r:id="rId19"/>
    <p:sldId id="360" r:id="rId20"/>
    <p:sldId id="379" r:id="rId21"/>
    <p:sldId id="315" r:id="rId22"/>
    <p:sldId id="462" r:id="rId23"/>
    <p:sldId id="446" r:id="rId24"/>
    <p:sldId id="447" r:id="rId25"/>
    <p:sldId id="448" r:id="rId26"/>
    <p:sldId id="449" r:id="rId27"/>
    <p:sldId id="450" r:id="rId28"/>
    <p:sldId id="453" r:id="rId29"/>
    <p:sldId id="454" r:id="rId30"/>
    <p:sldId id="306" r:id="rId31"/>
    <p:sldId id="437" r:id="rId32"/>
    <p:sldId id="318" r:id="rId33"/>
    <p:sldId id="319" r:id="rId34"/>
    <p:sldId id="321" r:id="rId35"/>
    <p:sldId id="322" r:id="rId36"/>
    <p:sldId id="323" r:id="rId37"/>
    <p:sldId id="452" r:id="rId38"/>
    <p:sldId id="455" r:id="rId39"/>
    <p:sldId id="456" r:id="rId40"/>
    <p:sldId id="459" r:id="rId41"/>
    <p:sldId id="460" r:id="rId42"/>
    <p:sldId id="372" r:id="rId43"/>
    <p:sldId id="485" r:id="rId44"/>
    <p:sldId id="469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90" r:id="rId54"/>
    <p:sldId id="491" r:id="rId55"/>
    <p:sldId id="492" r:id="rId56"/>
    <p:sldId id="494" r:id="rId57"/>
    <p:sldId id="495" r:id="rId58"/>
    <p:sldId id="493" r:id="rId59"/>
    <p:sldId id="497" r:id="rId60"/>
    <p:sldId id="49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507" r:id="rId69"/>
    <p:sldId id="508" r:id="rId70"/>
    <p:sldId id="506" r:id="rId71"/>
    <p:sldId id="509" r:id="rId72"/>
    <p:sldId id="511" r:id="rId73"/>
    <p:sldId id="512" r:id="rId74"/>
    <p:sldId id="513" r:id="rId75"/>
    <p:sldId id="514" r:id="rId76"/>
    <p:sldId id="515" r:id="rId77"/>
    <p:sldId id="418" r:id="rId78"/>
    <p:sldId id="393" r:id="rId79"/>
    <p:sldId id="394" r:id="rId80"/>
    <p:sldId id="395" r:id="rId81"/>
    <p:sldId id="373" r:id="rId82"/>
    <p:sldId id="374" r:id="rId83"/>
    <p:sldId id="375" r:id="rId84"/>
    <p:sldId id="368" r:id="rId85"/>
    <p:sldId id="369" r:id="rId86"/>
    <p:sldId id="378" r:id="rId87"/>
    <p:sldId id="398" r:id="rId88"/>
    <p:sldId id="399" r:id="rId89"/>
    <p:sldId id="400" r:id="rId90"/>
    <p:sldId id="401" r:id="rId91"/>
    <p:sldId id="396" r:id="rId92"/>
    <p:sldId id="387" r:id="rId93"/>
    <p:sldId id="402" r:id="rId94"/>
    <p:sldId id="388" r:id="rId95"/>
    <p:sldId id="389" r:id="rId96"/>
    <p:sldId id="390" r:id="rId97"/>
    <p:sldId id="391" r:id="rId98"/>
    <p:sldId id="392" r:id="rId99"/>
    <p:sldId id="463" r:id="rId100"/>
    <p:sldId id="464" r:id="rId101"/>
    <p:sldId id="465" r:id="rId102"/>
    <p:sldId id="466" r:id="rId103"/>
    <p:sldId id="439" r:id="rId104"/>
    <p:sldId id="440" r:id="rId105"/>
    <p:sldId id="483" r:id="rId10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7"/>
    <a:srgbClr val="F9DCDB"/>
    <a:srgbClr val="FFF1D9"/>
    <a:srgbClr val="C9E7A7"/>
    <a:srgbClr val="EBFFFA"/>
    <a:srgbClr val="FF0000"/>
    <a:srgbClr val="FFFF99"/>
    <a:srgbClr val="F1ABA9"/>
    <a:srgbClr val="FF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2" autoAdjust="0"/>
    <p:restoredTop sz="83110" autoAdjust="0"/>
  </p:normalViewPr>
  <p:slideViewPr>
    <p:cSldViewPr snapToGrid="0">
      <p:cViewPr varScale="1">
        <p:scale>
          <a:sx n="79" d="100"/>
          <a:sy n="79" d="100"/>
        </p:scale>
        <p:origin x="19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two tests </a:t>
            </a:r>
            <a:r>
              <a:rPr lang="en-US" dirty="0" err="1"/>
              <a:t>i</a:t>
            </a:r>
            <a:r>
              <a:rPr lang="en-US" dirty="0"/>
              <a:t> tried to create one level of [Super Mario Bros](http://en.wikipedia.org/wiki/Super_Mario_Bros.) and one of [The Great Giana The Sisters](http://en.wikipedia.org/wiki/The_Great_Giana_Sisters).</a:t>
            </a:r>
          </a:p>
          <a:p>
            <a:r>
              <a:rPr lang="en-US" dirty="0"/>
              <a:t>Both games are classic *platform games* and both share the same fundamental rules:</a:t>
            </a:r>
          </a:p>
          <a:p>
            <a:endParaRPr lang="en-US" dirty="0"/>
          </a:p>
          <a:p>
            <a:r>
              <a:rPr lang="en-US" dirty="0"/>
              <a:t>- there is a player</a:t>
            </a:r>
          </a:p>
          <a:p>
            <a:r>
              <a:rPr lang="en-US" dirty="0"/>
              <a:t>- there is a </a:t>
            </a:r>
            <a:r>
              <a:rPr lang="en-US" dirty="0" err="1"/>
              <a:t>powerup</a:t>
            </a:r>
            <a:r>
              <a:rPr lang="en-US" dirty="0"/>
              <a:t> that can change the look of the player and/or give to him/her more power!</a:t>
            </a:r>
          </a:p>
          <a:p>
            <a:r>
              <a:rPr lang="en-US" dirty="0"/>
              <a:t>- there are walls, floors and ceilings. the player can move and jump over these types of obstacles but cannot walk through them</a:t>
            </a:r>
          </a:p>
          <a:p>
            <a:r>
              <a:rPr lang="en-US" dirty="0"/>
              <a:t>- there are enemies and, if the player collides with an enemy, the player dies or loses its powers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16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17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18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05750-6D60-4B3D-953E-95BDAD8B6AE2}" type="slidenum">
              <a:rPr lang="en-US"/>
              <a:pPr/>
              <a:t>19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Constructor</a:t>
            </a:r>
            <a:r>
              <a:rPr lang="en-US" baseline="0" dirty="0"/>
              <a:t> calls:</a:t>
            </a:r>
          </a:p>
          <a:p>
            <a:pPr marL="228600" indent="-228600">
              <a:buAutoNum type="arabicPeriod"/>
            </a:pPr>
            <a:r>
              <a:rPr lang="en-US" baseline="0" dirty="0"/>
              <a:t>Gassy x;</a:t>
            </a:r>
          </a:p>
          <a:p>
            <a:pPr marL="228600" indent="-228600">
              <a:buAutoNum type="arabicPeriod"/>
            </a:pPr>
            <a:r>
              <a:rPr lang="en-US" baseline="0" dirty="0"/>
              <a:t>Gassy *</a:t>
            </a:r>
            <a:r>
              <a:rPr lang="en-US" baseline="0" dirty="0" err="1"/>
              <a:t>ptr</a:t>
            </a:r>
            <a:r>
              <a:rPr lang="en-US" baseline="0" dirty="0"/>
              <a:t> = new Gassy;</a:t>
            </a:r>
          </a:p>
          <a:p>
            <a:pPr marL="228600" indent="-228600">
              <a:buAutoNum type="arabicPeriod"/>
            </a:pPr>
            <a:r>
              <a:rPr lang="en-US" baseline="0" dirty="0"/>
              <a:t>Gassy a[500000] means 500000 constructor calls</a:t>
            </a:r>
          </a:p>
          <a:p>
            <a:pPr marL="228600" indent="-228600">
              <a:buAutoNum type="arabicPeriod"/>
            </a:pPr>
            <a:r>
              <a:rPr lang="en-US" dirty="0"/>
              <a:t>foo() will call</a:t>
            </a:r>
            <a:r>
              <a:rPr lang="en-US" baseline="0" dirty="0"/>
              <a:t> Gassy() constructor once.</a:t>
            </a:r>
          </a:p>
          <a:p>
            <a:pPr marL="228600" indent="-228600">
              <a:buAutoNum type="arabicPeriod"/>
            </a:pPr>
            <a:r>
              <a:rPr lang="en-US" baseline="0" dirty="0"/>
              <a:t>Total constructor calls for the for loop: 2*(500000 + 1)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Destructor calls:</a:t>
            </a:r>
          </a:p>
          <a:p>
            <a:pPr marL="228600" indent="-228600">
              <a:buAutoNum type="arabicPeriod"/>
            </a:pPr>
            <a:r>
              <a:rPr lang="en-US" baseline="0" dirty="0"/>
              <a:t>Look at the foo() method first. Every time that method returns, one Gassy object (Gassy a) will be destructed.</a:t>
            </a:r>
          </a:p>
          <a:p>
            <a:pPr marL="228600" indent="-228600">
              <a:buAutoNum type="arabicPeriod"/>
            </a:pPr>
            <a:r>
              <a:rPr lang="en-US" baseline="0" dirty="0"/>
              <a:t>Now look at the for loop. There are 500000 Gassy objects created, so by the end of each iteration of the loop, there are 500000 destructor calls.</a:t>
            </a:r>
          </a:p>
          <a:p>
            <a:pPr marL="228600" indent="-228600">
              <a:buAutoNum type="arabicPeriod"/>
            </a:pPr>
            <a:r>
              <a:rPr lang="en-US" baseline="0" dirty="0"/>
              <a:t>So for the for loop, there will be a total of 2*(500000 + 1) destructor calls.</a:t>
            </a:r>
          </a:p>
          <a:p>
            <a:pPr marL="228600" indent="-228600">
              <a:buAutoNum type="arabicPeriod"/>
            </a:pPr>
            <a:r>
              <a:rPr lang="en-US" baseline="0" dirty="0"/>
              <a:t>Then there is a destructor call for “delete </a:t>
            </a:r>
            <a:r>
              <a:rPr lang="en-US" baseline="0" dirty="0" err="1"/>
              <a:t>ptr</a:t>
            </a:r>
            <a:r>
              <a:rPr lang="en-US" baseline="0" dirty="0"/>
              <a:t>”.</a:t>
            </a:r>
          </a:p>
          <a:p>
            <a:pPr marL="228600" indent="-228600">
              <a:buAutoNum type="arabicPeriod"/>
            </a:pPr>
            <a:r>
              <a:rPr lang="en-US" baseline="0" dirty="0"/>
              <a:t>Then there is another destructor call for Gassy x.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1F1EB-B9F7-4CD0-B1E8-8CCBEA4105B1}" type="slidenum">
              <a:rPr lang="en-US"/>
              <a:pPr/>
              <a:t>20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Philip Wadler. He invented the “Haskell” language.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1C888-F967-4CBA-875E-85A1D68F6AF0}" type="slidenum">
              <a:rPr lang="en-US"/>
              <a:pPr/>
              <a:t>21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 understand how</a:t>
            </a:r>
            <a:r>
              <a:rPr lang="en-US" baseline="0" dirty="0"/>
              <a:t> to track when destructors are called in class composition examples. This could appear on the midterm!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07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28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29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30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31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32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33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34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35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36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37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38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C6B40-AEF7-44E8-B2A3-3C2DD50B483A}" type="slidenum">
              <a:rPr lang="en-US"/>
              <a:pPr/>
              <a:t>4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84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39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40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41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75BB-72E2-49B6-A655-9762911F13F9}" type="slidenum">
              <a:rPr lang="en-US"/>
              <a:pPr/>
              <a:t>42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92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78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79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80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81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82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81D912-513D-4B1E-ACCE-703A30015962}" type="slidenum">
              <a:rPr lang="en-US"/>
              <a:pPr/>
              <a:t>5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4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83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84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85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86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87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88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89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90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91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92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4210B-EB79-499D-A22B-4A3848D83DE3}" type="slidenum">
              <a:rPr lang="en-US"/>
              <a:pPr/>
              <a:t>6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34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93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94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95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96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97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98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9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2EC36-0645-40B2-89C7-95F0B3070A24}" type="slidenum">
              <a:rPr lang="en-US"/>
              <a:pPr/>
              <a:t>103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54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012A-8F1E-479F-9A8A-103C9F498914}" type="slidenum">
              <a:rPr lang="en-US"/>
              <a:pPr/>
              <a:t>104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</a:t>
            </a:r>
            <a:r>
              <a:rPr lang="en-US" baseline="0" dirty="0"/>
              <a:t> Quadratic</a:t>
            </a:r>
          </a:p>
          <a:p>
            <a:r>
              <a:rPr lang="en-US" baseline="0" dirty="0"/>
              <a:t>{</a:t>
            </a:r>
          </a:p>
          <a:p>
            <a:r>
              <a:rPr lang="en-US" baseline="0" dirty="0"/>
              <a:t>  public:</a:t>
            </a:r>
          </a:p>
          <a:p>
            <a:r>
              <a:rPr lang="en-US" baseline="0" dirty="0"/>
              <a:t>    Quadratic(int coeff1, int coeff2, int coeff3)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  c1 = coeff1;</a:t>
            </a:r>
          </a:p>
          <a:p>
            <a:r>
              <a:rPr lang="en-US" baseline="0" dirty="0"/>
              <a:t>      c2 = coeff2;</a:t>
            </a:r>
          </a:p>
          <a:p>
            <a:r>
              <a:rPr lang="en-US" baseline="0" dirty="0"/>
              <a:t>      c3 = coeff3;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  double evaluate(double x)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  return c1*(x*x) + c2*x + c3;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  ~Quadratic()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  </a:t>
            </a:r>
            <a:r>
              <a:rPr lang="en-US" baseline="0" dirty="0" err="1"/>
              <a:t>cout</a:t>
            </a:r>
            <a:r>
              <a:rPr lang="en-US" baseline="0" dirty="0"/>
              <a:t> &lt;&lt; “goodbye” &lt;&lt; </a:t>
            </a:r>
            <a:r>
              <a:rPr lang="en-US" baseline="0" dirty="0" err="1"/>
              <a:t>endl</a:t>
            </a:r>
            <a:r>
              <a:rPr lang="en-US" baseline="0" dirty="0"/>
              <a:t>;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private: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int</a:t>
            </a:r>
            <a:r>
              <a:rPr lang="en-US" baseline="0" dirty="0"/>
              <a:t> c1, c2, c3;</a:t>
            </a:r>
          </a:p>
          <a:p>
            <a:r>
              <a:rPr lang="en-US" baseline="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529057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C8BFD-945F-40E0-91BB-97F039F29B24}" type="slidenum">
              <a:rPr lang="en-US"/>
              <a:pPr/>
              <a:t>105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</a:t>
            </a:r>
            <a:r>
              <a:rPr lang="en-US" baseline="0" dirty="0"/>
              <a:t> </a:t>
            </a:r>
            <a:r>
              <a:rPr lang="en-US" baseline="0" dirty="0" err="1"/>
              <a:t>MathNerd</a:t>
            </a:r>
            <a:endParaRPr lang="en-US" baseline="0" dirty="0"/>
          </a:p>
          <a:p>
            <a:r>
              <a:rPr lang="en-US" baseline="0" dirty="0"/>
              <a:t>{</a:t>
            </a:r>
          </a:p>
          <a:p>
            <a:r>
              <a:rPr lang="en-US" baseline="0" dirty="0"/>
              <a:t>  public: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MathNerd</a:t>
            </a:r>
            <a:r>
              <a:rPr lang="en-US" baseline="0" dirty="0"/>
              <a:t>(</a:t>
            </a:r>
            <a:r>
              <a:rPr lang="en-US" baseline="0" dirty="0" err="1"/>
              <a:t>int</a:t>
            </a:r>
            <a:r>
              <a:rPr lang="en-US" baseline="0" dirty="0"/>
              <a:t> c1, </a:t>
            </a:r>
            <a:r>
              <a:rPr lang="en-US" baseline="0" dirty="0" err="1"/>
              <a:t>int</a:t>
            </a:r>
            <a:r>
              <a:rPr lang="en-US" baseline="0" dirty="0"/>
              <a:t> c2, </a:t>
            </a:r>
            <a:r>
              <a:rPr lang="en-US" baseline="0" dirty="0" err="1"/>
              <a:t>int</a:t>
            </a:r>
            <a:r>
              <a:rPr lang="en-US" baseline="0" dirty="0"/>
              <a:t> c3=0)</a:t>
            </a:r>
          </a:p>
          <a:p>
            <a:r>
              <a:rPr lang="en-US" baseline="0" dirty="0"/>
              <a:t>    : QE(c1, c2, c3)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  ~</a:t>
            </a:r>
            <a:r>
              <a:rPr lang="en-US" baseline="0" dirty="0" err="1"/>
              <a:t>MathNerd</a:t>
            </a:r>
            <a:r>
              <a:rPr lang="en-US" baseline="0" dirty="0"/>
              <a:t>()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  double </a:t>
            </a:r>
            <a:r>
              <a:rPr lang="en-US" baseline="0" dirty="0" err="1"/>
              <a:t>getMyValue</a:t>
            </a:r>
            <a:r>
              <a:rPr lang="en-US" baseline="0" dirty="0"/>
              <a:t>(double x)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  return </a:t>
            </a:r>
            <a:r>
              <a:rPr lang="en-US" baseline="0" dirty="0" err="1"/>
              <a:t>QE.evaluate</a:t>
            </a:r>
            <a:r>
              <a:rPr lang="en-US" baseline="0" dirty="0"/>
              <a:t>(x);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private:</a:t>
            </a:r>
          </a:p>
          <a:p>
            <a:r>
              <a:rPr lang="en-US" baseline="0" dirty="0"/>
              <a:t>    Quadratic </a:t>
            </a:r>
            <a:r>
              <a:rPr lang="en-US" baseline="0"/>
              <a:t>QE;</a:t>
            </a:r>
            <a:endParaRPr lang="en-US" baseline="0" dirty="0"/>
          </a:p>
          <a:p>
            <a:r>
              <a:rPr lang="en-US" baseline="0" dirty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97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7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8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1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9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67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10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7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w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-12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Lecture #2 </a:t>
            </a:r>
            <a:br>
              <a:rPr lang="en-US" sz="44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(aka the Fart Lecture)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191936"/>
            <a:ext cx="8153400" cy="288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1: Basic C++ Concepts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Class Composition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Composition with Initializer Lists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2: On-your-own Study Topics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Learning how to use the Visual C++/</a:t>
            </a:r>
            <a:r>
              <a:rPr lang="en-US" sz="2000" dirty="0" err="1"/>
              <a:t>Xcode</a:t>
            </a:r>
            <a:r>
              <a:rPr lang="en-US" sz="2000"/>
              <a:t> debuggers</a:t>
            </a:r>
            <a:endParaRPr lang="en-US" sz="2000" dirty="0"/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A few final topics you need to know to do Project #1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85800" y="5036049"/>
            <a:ext cx="8109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I will be teaching class on Friday during your normal discussion sections. Please plan to attend (it won’t be a regular discussion section – it’ll be CLASS)!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Classrooms for each section will be posted on the class website!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37" y="756163"/>
            <a:ext cx="1506666" cy="17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1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748402"/>
            <a:ext cx="1537600" cy="615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int</a:t>
            </a:r>
            <a:r>
              <a:rPr lang="en-US" sz="2400" dirty="0">
                <a:solidFill>
                  <a:schemeClr val="tx2"/>
                </a:solidFill>
              </a:rPr>
              <a:t> main()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654865"/>
            <a:ext cx="4366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</a:t>
            </a:r>
            <a:r>
              <a:rPr lang="en-US" sz="2400" dirty="0">
                <a:solidFill>
                  <a:srgbClr val="FF0000"/>
                </a:solidFill>
              </a:rPr>
              <a:t>carey</a:t>
            </a:r>
            <a:r>
              <a:rPr lang="en-US" sz="2400" dirty="0"/>
              <a:t>(45,false),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469344"/>
            <a:ext cx="31646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205649"/>
            <a:ext cx="46105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Gassy</a:t>
            </a:r>
            <a:r>
              <a:rPr lang="en-US" sz="2400" dirty="0"/>
              <a:t>(1,3);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65398" y="5948650"/>
            <a:ext cx="28841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99542" y="176902"/>
            <a:ext cx="3372570" cy="1143000"/>
            <a:chOff x="5771431" y="-4972"/>
            <a:chExt cx="2228850" cy="18122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160154"/>
                <a:gd name="adj2" fmla="val 88185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96701"/>
                <a:gd name="adj2" fmla="val 81162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of a 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5595138" y="1397266"/>
            <a:ext cx="3476974" cy="1438528"/>
          </a:xfrm>
          <a:prstGeom prst="wedgeRoundRectCallout">
            <a:avLst>
              <a:gd name="adj1" fmla="val -129903"/>
              <a:gd name="adj2" fmla="val 397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</a:t>
            </a:r>
            <a:r>
              <a:rPr lang="en-US" dirty="0">
                <a:solidFill>
                  <a:srgbClr val="990000"/>
                </a:solidFill>
              </a:rPr>
              <a:t>N times </a:t>
            </a:r>
            <a:r>
              <a:rPr lang="en-US" dirty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5595138" y="3093608"/>
            <a:ext cx="3436719" cy="1351069"/>
          </a:xfrm>
          <a:prstGeom prst="wedgeRoundRectCallout">
            <a:avLst>
              <a:gd name="adj1" fmla="val -73184"/>
              <a:gd name="adj2" fmla="val -255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variable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4177386" y="5967836"/>
            <a:ext cx="4661814" cy="805213"/>
          </a:xfrm>
          <a:prstGeom prst="wedgeRoundRectCallout">
            <a:avLst>
              <a:gd name="adj1" fmla="val -71282"/>
              <a:gd name="adj2" fmla="val -21888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variable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A08E0229-2F0C-4D98-A30D-58ADF6E63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4" y="3996231"/>
            <a:ext cx="35445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for (int </a:t>
            </a:r>
            <a:r>
              <a:rPr lang="en-US" sz="2400" dirty="0" err="1"/>
              <a:t>i</a:t>
            </a:r>
            <a:r>
              <a:rPr lang="en-US" sz="2400" dirty="0"/>
              <a:t>=0; </a:t>
            </a:r>
            <a:r>
              <a:rPr lang="en-US" sz="2400" dirty="0" err="1"/>
              <a:t>i</a:t>
            </a:r>
            <a:r>
              <a:rPr lang="en-US" sz="2400" dirty="0"/>
              <a:t> &lt; 10; ++</a:t>
            </a:r>
            <a:r>
              <a:rPr lang="en-US" sz="2400" dirty="0" err="1"/>
              <a:t>i</a:t>
            </a:r>
            <a:r>
              <a:rPr lang="en-US" sz="2400" dirty="0"/>
              <a:t>) {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</a:t>
            </a:r>
            <a:r>
              <a:rPr lang="en-US" sz="2400" dirty="0"/>
              <a:t>Gassy</a:t>
            </a:r>
            <a:r>
              <a:rPr lang="en-US" sz="2400" dirty="0">
                <a:solidFill>
                  <a:srgbClr val="FF0000"/>
                </a:solidFill>
              </a:rPr>
              <a:t> temp;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</a:t>
            </a:r>
            <a:r>
              <a:rPr lang="en-US" sz="2400" dirty="0"/>
              <a:t>...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A3D09A1E-668E-4A45-B27B-8569452D5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481" y="4546506"/>
            <a:ext cx="3436719" cy="1351069"/>
          </a:xfrm>
          <a:prstGeom prst="wedgeRoundRectCallout">
            <a:avLst>
              <a:gd name="adj1" fmla="val -122517"/>
              <a:gd name="adj2" fmla="val -4385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 variable is declared </a:t>
            </a:r>
            <a:r>
              <a:rPr lang="en-US" dirty="0">
                <a:solidFill>
                  <a:srgbClr val="C00000"/>
                </a:solidFill>
              </a:rPr>
              <a:t>in a loop</a:t>
            </a:r>
            <a:r>
              <a:rPr lang="en-US" dirty="0">
                <a:solidFill>
                  <a:schemeClr val="tx2"/>
                </a:solidFill>
              </a:rPr>
              <a:t>, it is newly constructed during </a:t>
            </a:r>
            <a:r>
              <a:rPr lang="en-US" dirty="0">
                <a:solidFill>
                  <a:srgbClr val="C00000"/>
                </a:solidFill>
              </a:rPr>
              <a:t>EVERY iteration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05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  <p:bldP spid="14" grpId="0" autoUpdateAnimBg="0"/>
      <p:bldP spid="1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93530"/>
            <a:ext cx="254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can! </a:t>
            </a:r>
            <a:br>
              <a:rPr lang="en-US" dirty="0"/>
            </a:br>
            <a:r>
              <a:rPr lang="en-US" dirty="0"/>
              <a:t>Let’s see how!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222" y="2175700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 lets you specify </a:t>
            </a:r>
            <a:br>
              <a:rPr lang="en-US" dirty="0"/>
            </a:br>
            <a:r>
              <a:rPr lang="en-US" dirty="0"/>
              <a:t>a default value for </a:t>
            </a:r>
            <a:br>
              <a:rPr lang="en-US" dirty="0"/>
            </a:br>
            <a:r>
              <a:rPr lang="en-US" dirty="0"/>
              <a:t>a parameter…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like this</a:t>
            </a:r>
            <a:r>
              <a:rPr lang="en-US" dirty="0"/>
              <a:t>…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name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1613" y="127596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76310" y="1263343"/>
            <a:ext cx="55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78222" y="366007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when you call the function, you can leave out the parameter if you just want the default…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602937" y="4320200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07051" y="429254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2335081" y="4585996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32792" y="456166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481670" y="4920875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6557" y="483376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2481670" y="5727568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63677" y="565969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2379396" y="6009791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29787" y="593179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379396" y="6292014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29787" y="6209012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5" name="Line 53"/>
          <p:cNvSpPr>
            <a:spLocks noChangeShapeType="1"/>
          </p:cNvSpPr>
          <p:nvPr/>
        </p:nvSpPr>
        <p:spPr bwMode="auto">
          <a:xfrm>
            <a:off x="333375" y="44772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3837" y="429101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“Phyllis”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664194" y="1347363"/>
            <a:ext cx="412671" cy="282223"/>
          </a:xfrm>
          <a:prstGeom prst="rect">
            <a:avLst/>
          </a:prstGeom>
          <a:solidFill>
            <a:srgbClr val="FFFF99">
              <a:alpha val="8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80475" y="1266239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Courier New" pitchFamily="49" charset="0"/>
              </a:rPr>
              <a:t>2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4234" y="4300744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defaults to passing in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Left Arrow 37"/>
          <p:cNvSpPr/>
          <p:nvPr/>
        </p:nvSpPr>
        <p:spPr bwMode="auto">
          <a:xfrm>
            <a:off x="2895600" y="4545812"/>
            <a:ext cx="3384242" cy="1543328"/>
          </a:xfrm>
          <a:prstGeom prst="leftArrow">
            <a:avLst>
              <a:gd name="adj1" fmla="val 65127"/>
              <a:gd name="adj2" fmla="val 50000"/>
            </a:avLst>
          </a:prstGeom>
          <a:solidFill>
            <a:srgbClr val="F9DCD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Note:</a:t>
            </a:r>
            <a:r>
              <a:rPr kumimoji="0" lang="en-US" sz="17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 still need to pass in the value any time we don’t want the default!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Line 53"/>
          <p:cNvSpPr>
            <a:spLocks noChangeShapeType="1"/>
          </p:cNvSpPr>
          <p:nvPr/>
        </p:nvSpPr>
        <p:spPr bwMode="auto">
          <a:xfrm>
            <a:off x="329076" y="557069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479822" y="5427420"/>
            <a:ext cx="25625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C++ will automagically pass in that default value!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312118" y="537608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“David”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99976" y="5356211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+mj-lt"/>
                <a:cs typeface="Courier New" pitchFamily="49" charset="0"/>
              </a:rPr>
              <a:t>0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53418" y="5386989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ignores the default value!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2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4255E-6 L 0.04931 4.0425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0.08854 -0.4805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-0.13697 -0.0435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-217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3.88889E-6 0.0423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10157 -0.6384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31921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11111E-6 L 0.23246 -0.6435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3217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4" grpId="0"/>
      <p:bldP spid="6" grpId="0"/>
      <p:bldP spid="14" grpId="0"/>
      <p:bldP spid="7" grpId="0" animBg="1"/>
      <p:bldP spid="20" grpId="0"/>
      <p:bldP spid="21" grpId="0" animBg="1"/>
      <p:bldP spid="22" grpId="0"/>
      <p:bldP spid="26" grpId="0" animBg="1"/>
      <p:bldP spid="25" grpId="0"/>
      <p:bldP spid="29" grpId="0" animBg="1"/>
      <p:bldP spid="28" grpId="0"/>
      <p:bldP spid="31" grpId="0" animBg="1"/>
      <p:bldP spid="30" grpId="0"/>
      <p:bldP spid="33" grpId="0" animBg="1"/>
      <p:bldP spid="32" grpId="0"/>
      <p:bldP spid="35" grpId="0" animBg="1"/>
      <p:bldP spid="35" grpId="1" animBg="1"/>
      <p:bldP spid="8" grpId="0"/>
      <p:bldP spid="8" grpId="1"/>
      <p:bldP spid="8" grpId="2"/>
      <p:bldP spid="37" grpId="0" animBg="1"/>
      <p:bldP spid="37" grpId="1" animBg="1"/>
      <p:bldP spid="37" grpId="2" animBg="1"/>
      <p:bldP spid="36" grpId="0"/>
      <p:bldP spid="36" grpId="1"/>
      <p:bldP spid="36" grpId="2"/>
      <p:bldP spid="10" grpId="0"/>
      <p:bldP spid="38" grpId="0" animBg="1"/>
      <p:bldP spid="38" grpId="1" animBg="1"/>
      <p:bldP spid="38" grpId="2" animBg="1"/>
      <p:bldP spid="41" grpId="0" animBg="1"/>
      <p:bldP spid="41" grpId="1" animBg="1"/>
      <p:bldP spid="39" grpId="0"/>
      <p:bldP spid="43" grpId="0"/>
      <p:bldP spid="43" grpId="1"/>
      <p:bldP spid="44" grpId="0"/>
      <p:bldP spid="44" grpId="1"/>
      <p:bldP spid="4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8222" y="128053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have more than one default parameter if you like, and C++ will figure out what to do!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78" y="5337973"/>
            <a:ext cx="1795825" cy="1227147"/>
          </a:xfrm>
          <a:prstGeom prst="rect">
            <a:avLst/>
          </a:prstGeom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76200" y="1271054"/>
            <a:ext cx="6302022" cy="394297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fart(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10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volume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50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“I just farted for “ &lt;&lt; length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“ seconds, and it was“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volume &lt;&lt; “ decibels loud.\n”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fart(20,5);    // long but not so loud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fart(5);       // short violent burst!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fart();        // medium and pretty loud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50966" y="374184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20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2436" y="3760876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</a:t>
            </a:r>
          </a:p>
        </p:txBody>
      </p:sp>
      <p:sp>
        <p:nvSpPr>
          <p:cNvPr id="49" name="Rectangle 42"/>
          <p:cNvSpPr>
            <a:spLocks noChangeArrowheads="1"/>
          </p:cNvSpPr>
          <p:nvPr/>
        </p:nvSpPr>
        <p:spPr bwMode="auto">
          <a:xfrm>
            <a:off x="2937812" y="129999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Rectangle 42"/>
          <p:cNvSpPr>
            <a:spLocks noChangeArrowheads="1"/>
          </p:cNvSpPr>
          <p:nvPr/>
        </p:nvSpPr>
        <p:spPr bwMode="auto">
          <a:xfrm>
            <a:off x="5259478" y="1290262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Line 53"/>
          <p:cNvSpPr>
            <a:spLocks noChangeShapeType="1"/>
          </p:cNvSpPr>
          <p:nvPr/>
        </p:nvSpPr>
        <p:spPr bwMode="auto">
          <a:xfrm>
            <a:off x="255554" y="39265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61300" y="4006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63" name="Rectangle 42"/>
          <p:cNvSpPr>
            <a:spLocks noChangeArrowheads="1"/>
          </p:cNvSpPr>
          <p:nvPr/>
        </p:nvSpPr>
        <p:spPr bwMode="auto">
          <a:xfrm>
            <a:off x="5243136" y="1295861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28191" y="1290262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948146" y="154502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5269812" y="153530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265888" y="417154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Rectangle 42"/>
          <p:cNvSpPr>
            <a:spLocks noChangeArrowheads="1"/>
          </p:cNvSpPr>
          <p:nvPr/>
        </p:nvSpPr>
        <p:spPr bwMode="auto">
          <a:xfrm>
            <a:off x="2921470" y="1305589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Line 53"/>
          <p:cNvSpPr>
            <a:spLocks noChangeShapeType="1"/>
          </p:cNvSpPr>
          <p:nvPr/>
        </p:nvSpPr>
        <p:spPr bwMode="auto">
          <a:xfrm>
            <a:off x="262037" y="44601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Rectangle 42"/>
          <p:cNvSpPr>
            <a:spLocks noChangeArrowheads="1"/>
          </p:cNvSpPr>
          <p:nvPr/>
        </p:nvSpPr>
        <p:spPr bwMode="auto">
          <a:xfrm>
            <a:off x="5269811" y="130387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54866" y="1298271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2948145" y="131359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58557" y="1285482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74974" y="3984401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not? Good question – ask the C++ language designers.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384702" y="3110898"/>
            <a:ext cx="276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you can’t do something like this!</a:t>
            </a:r>
          </a:p>
        </p:txBody>
      </p:sp>
      <p:sp>
        <p:nvSpPr>
          <p:cNvPr id="9" name="Rectangle 8"/>
          <p:cNvSpPr/>
          <p:nvPr/>
        </p:nvSpPr>
        <p:spPr>
          <a:xfrm>
            <a:off x="469558" y="4577874"/>
            <a:ext cx="5373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fart(,30);     // NOT ALLOWED </a:t>
            </a:r>
          </a:p>
        </p:txBody>
      </p:sp>
      <p:sp>
        <p:nvSpPr>
          <p:cNvPr id="73" name="Line 53"/>
          <p:cNvSpPr>
            <a:spLocks noChangeShapeType="1"/>
          </p:cNvSpPr>
          <p:nvPr/>
        </p:nvSpPr>
        <p:spPr bwMode="auto">
          <a:xfrm>
            <a:off x="255554" y="475443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5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13125 -0.4032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2016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34514 -0.4067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7" y="-2034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0.13871 -0.44305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2215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0" uiExpand="1" build="p" animBg="1"/>
      <p:bldP spid="47" grpId="0"/>
      <p:bldP spid="47" grpId="1"/>
      <p:bldP spid="47" grpId="2"/>
      <p:bldP spid="48" grpId="0"/>
      <p:bldP spid="48" grpId="1"/>
      <p:bldP spid="48" grpId="2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/>
      <p:bldP spid="52" grpId="1"/>
      <p:bldP spid="52" grpId="2"/>
      <p:bldP spid="63" grpId="0" animBg="1"/>
      <p:bldP spid="63" grpId="1" animBg="1"/>
      <p:bldP spid="63" grpId="2" animBg="1"/>
      <p:bldP spid="53" grpId="0"/>
      <p:bldP spid="53" grpId="1"/>
      <p:bldP spid="53" grpId="2"/>
      <p:bldP spid="53" grpId="3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62" grpId="0" animBg="1"/>
      <p:bldP spid="62" grpId="1" animBg="1"/>
      <p:bldP spid="62" grpId="2" animBg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8" grpId="2"/>
      <p:bldP spid="69" grpId="0"/>
      <p:bldP spid="72" grpId="0"/>
      <p:bldP spid="9" grpId="0"/>
      <p:bldP spid="7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Default Arguments: One other 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406" y="862245"/>
            <a:ext cx="810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4548" y="1731990"/>
            <a:ext cx="8501975" cy="1458680"/>
            <a:chOff x="340468" y="1809814"/>
            <a:chExt cx="8501975" cy="1458680"/>
          </a:xfrm>
        </p:grpSpPr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340468" y="180981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and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>
              <a:off x="3959157" y="2393004"/>
              <a:ext cx="167315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5889948" y="2402732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311281" y="2393234"/>
            <a:ext cx="8501975" cy="1458680"/>
            <a:chOff x="340465" y="2539154"/>
            <a:chExt cx="8501975" cy="1458680"/>
          </a:xfrm>
        </p:grpSpPr>
        <p:sp>
          <p:nvSpPr>
            <p:cNvPr id="26" name="Rectangle 42"/>
            <p:cNvSpPr>
              <a:spLocks noChangeArrowheads="1"/>
            </p:cNvSpPr>
            <p:nvPr/>
          </p:nvSpPr>
          <p:spPr bwMode="auto">
            <a:xfrm>
              <a:off x="340465" y="253915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first 2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 default, but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loudness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12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6567646" y="3138790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236709" y="4656294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parameters are default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369652" y="5265899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default parameters come after non-defaults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4155" y="2992870"/>
            <a:ext cx="8501975" cy="1458680"/>
            <a:chOff x="444155" y="2992870"/>
            <a:chExt cx="8501975" cy="1458680"/>
          </a:xfrm>
        </p:grpSpPr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444155" y="2992870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pitch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60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4074929" y="3586261"/>
              <a:ext cx="166909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6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 animBg="1"/>
      <p:bldP spid="3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828800"/>
            <a:ext cx="4648200" cy="4724400"/>
          </a:xfrm>
        </p:spPr>
        <p:txBody>
          <a:bodyPr/>
          <a:lstStyle/>
          <a:p>
            <a:r>
              <a:rPr lang="en-US" sz="2000"/>
              <a:t>The class will split into left and right teams</a:t>
            </a:r>
          </a:p>
          <a:p>
            <a:r>
              <a:rPr lang="en-US" sz="2000"/>
              <a:t>One student from each team will come up to the board</a:t>
            </a:r>
          </a:p>
          <a:p>
            <a:r>
              <a:rPr lang="en-US" sz="2000"/>
              <a:t>Each student can either </a:t>
            </a:r>
          </a:p>
          <a:p>
            <a:pPr lvl="1"/>
            <a:r>
              <a:rPr lang="en-US" sz="1800"/>
              <a:t>write one new line of code to solve the problem OR</a:t>
            </a:r>
          </a:p>
          <a:p>
            <a:pPr lvl="1"/>
            <a:r>
              <a:rPr lang="en-US" sz="1800"/>
              <a:t>fix a single error in the code their teammates have already written</a:t>
            </a:r>
          </a:p>
          <a:p>
            <a:r>
              <a:rPr lang="en-US" sz="2000"/>
              <a:t>Then the next two people come up, etc.</a:t>
            </a:r>
          </a:p>
          <a:p>
            <a:r>
              <a:rPr lang="en-US" sz="2000"/>
              <a:t>The team that completes their program first wins!</a:t>
            </a: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954213" y="1265238"/>
            <a:ext cx="1169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RULES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4724400" y="2057400"/>
            <a:ext cx="2057400" cy="2057400"/>
            <a:chOff x="3264" y="1296"/>
            <a:chExt cx="1056" cy="1056"/>
          </a:xfrm>
        </p:grpSpPr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4953000" y="16002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#1</a:t>
            </a:r>
          </a:p>
        </p:txBody>
      </p:sp>
      <p:grpSp>
        <p:nvGrpSpPr>
          <p:cNvPr id="179211" name="Group 11"/>
          <p:cNvGrpSpPr>
            <a:grpSpLocks/>
          </p:cNvGrpSpPr>
          <p:nvPr/>
        </p:nvGrpSpPr>
        <p:grpSpPr bwMode="auto">
          <a:xfrm>
            <a:off x="7010400" y="2057400"/>
            <a:ext cx="2057400" cy="2057400"/>
            <a:chOff x="3264" y="1296"/>
            <a:chExt cx="1056" cy="1056"/>
          </a:xfrm>
        </p:grpSpPr>
        <p:pic>
          <p:nvPicPr>
            <p:cNvPr id="17921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7315200" y="1600200"/>
            <a:ext cx="148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#2</a:t>
            </a:r>
          </a:p>
        </p:txBody>
      </p:sp>
      <p:sp>
        <p:nvSpPr>
          <p:cNvPr id="179217" name="Text Box 17"/>
          <p:cNvSpPr txBox="1">
            <a:spLocks noChangeArrowheads="1"/>
          </p:cNvSpPr>
          <p:nvPr/>
        </p:nvSpPr>
        <p:spPr bwMode="auto">
          <a:xfrm>
            <a:off x="4937125" y="2543175"/>
            <a:ext cx="1711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VOID FUNC()</a:t>
            </a:r>
          </a:p>
        </p:txBody>
      </p:sp>
      <p:sp>
        <p:nvSpPr>
          <p:cNvPr id="179218" name="Text Box 18"/>
          <p:cNvSpPr txBox="1">
            <a:spLocks noChangeArrowheads="1"/>
          </p:cNvSpPr>
          <p:nvPr/>
        </p:nvSpPr>
        <p:spPr bwMode="auto">
          <a:xfrm>
            <a:off x="7086600" y="2514600"/>
            <a:ext cx="1909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int func(int   v)</a:t>
            </a:r>
          </a:p>
        </p:txBody>
      </p:sp>
      <p:pic>
        <p:nvPicPr>
          <p:cNvPr id="179219" name="Picture 1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9220" name="Picture 2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1" name="Picture 21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9222" name="Picture 22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23" name="Group 23"/>
          <p:cNvGrpSpPr>
            <a:grpSpLocks/>
          </p:cNvGrpSpPr>
          <p:nvPr/>
        </p:nvGrpSpPr>
        <p:grpSpPr bwMode="auto">
          <a:xfrm>
            <a:off x="5000625" y="2498725"/>
            <a:ext cx="655638" cy="457200"/>
            <a:chOff x="1584" y="4686"/>
            <a:chExt cx="413" cy="288"/>
          </a:xfrm>
        </p:grpSpPr>
        <p:sp>
          <p:nvSpPr>
            <p:cNvPr id="179224" name="Rectangle 24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5" name="Text Box 25"/>
            <p:cNvSpPr txBox="1">
              <a:spLocks noChangeArrowheads="1"/>
            </p:cNvSpPr>
            <p:nvPr/>
          </p:nvSpPr>
          <p:spPr bwMode="auto">
            <a:xfrm>
              <a:off x="1612" y="4686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int</a:t>
              </a:r>
            </a:p>
          </p:txBody>
        </p:sp>
      </p:grpSp>
      <p:grpSp>
        <p:nvGrpSpPr>
          <p:cNvPr id="179226" name="Group 26"/>
          <p:cNvGrpSpPr>
            <a:grpSpLocks/>
          </p:cNvGrpSpPr>
          <p:nvPr/>
        </p:nvGrpSpPr>
        <p:grpSpPr bwMode="auto">
          <a:xfrm>
            <a:off x="8077200" y="2530475"/>
            <a:ext cx="666750" cy="366713"/>
            <a:chOff x="4827" y="432"/>
            <a:chExt cx="420" cy="231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8" name="Text Box 28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int</a:t>
              </a:r>
              <a:r>
                <a:rPr lang="en-US" sz="1000" b="1">
                  <a:solidFill>
                    <a:srgbClr val="FFFF00"/>
                  </a:solidFill>
                </a:rPr>
                <a:t> </a:t>
              </a:r>
              <a:r>
                <a:rPr lang="en-US" sz="1800" b="1">
                  <a:solidFill>
                    <a:srgbClr val="FFFF00"/>
                  </a:solidFill>
                </a:rPr>
                <a:t>*</a:t>
              </a:r>
            </a:p>
          </p:txBody>
        </p:sp>
      </p:grpSp>
      <p:pic>
        <p:nvPicPr>
          <p:cNvPr id="179229" name="Picture 2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2578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9230" name="Picture 3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8" y="52578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31" name="Group 31"/>
          <p:cNvGrpSpPr>
            <a:grpSpLocks/>
          </p:cNvGrpSpPr>
          <p:nvPr/>
        </p:nvGrpSpPr>
        <p:grpSpPr bwMode="auto">
          <a:xfrm>
            <a:off x="4857750" y="2498725"/>
            <a:ext cx="927100" cy="457200"/>
            <a:chOff x="1584" y="4686"/>
            <a:chExt cx="584" cy="288"/>
          </a:xfrm>
        </p:grpSpPr>
        <p:sp>
          <p:nvSpPr>
            <p:cNvPr id="179232" name="Rectangle 32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3" name="Text Box 33"/>
            <p:cNvSpPr txBox="1">
              <a:spLocks noChangeArrowheads="1"/>
            </p:cNvSpPr>
            <p:nvPr/>
          </p:nvSpPr>
          <p:spPr bwMode="auto">
            <a:xfrm>
              <a:off x="1612" y="4686"/>
              <a:ext cx="5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float</a:t>
              </a:r>
            </a:p>
          </p:txBody>
        </p:sp>
      </p:grpSp>
      <p:grpSp>
        <p:nvGrpSpPr>
          <p:cNvPr id="179234" name="Group 34"/>
          <p:cNvGrpSpPr>
            <a:grpSpLocks/>
          </p:cNvGrpSpPr>
          <p:nvPr/>
        </p:nvGrpSpPr>
        <p:grpSpPr bwMode="auto">
          <a:xfrm>
            <a:off x="7162800" y="2819400"/>
            <a:ext cx="1768475" cy="366713"/>
            <a:chOff x="4827" y="432"/>
            <a:chExt cx="420" cy="231"/>
          </a:xfrm>
        </p:grpSpPr>
        <p:sp>
          <p:nvSpPr>
            <p:cNvPr id="179235" name="Rectangle 35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6" name="Text Box 36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{ while(v &gt;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41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0.01996 -0.2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0.01336 -0.22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05173 -0.226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13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434 -0.22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113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85 -0.359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9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02517 -0.360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9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180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7" grpId="0"/>
      <p:bldP spid="17921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#1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197376" cy="415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Write a class called </a:t>
            </a:r>
            <a:r>
              <a:rPr lang="en-US" sz="2400" dirty="0">
                <a:solidFill>
                  <a:schemeClr val="accent2"/>
                </a:solidFill>
              </a:rPr>
              <a:t>Quadratic</a:t>
            </a:r>
            <a:r>
              <a:rPr lang="en-US" sz="2400" dirty="0"/>
              <a:t> which represents a </a:t>
            </a:r>
            <a:br>
              <a:rPr lang="en-US" sz="2400" dirty="0"/>
            </a:br>
            <a:r>
              <a:rPr lang="en-US" sz="2400" dirty="0"/>
              <a:t>second-order quadratic equation, e.g.: </a:t>
            </a:r>
            <a:r>
              <a:rPr lang="en-US" sz="2400" dirty="0">
                <a:solidFill>
                  <a:srgbClr val="6600CC"/>
                </a:solidFill>
              </a:rPr>
              <a:t>4x</a:t>
            </a:r>
            <a:r>
              <a:rPr lang="en-US" sz="2400" baseline="30000" dirty="0">
                <a:solidFill>
                  <a:srgbClr val="6600CC"/>
                </a:solidFill>
              </a:rPr>
              <a:t>2</a:t>
            </a:r>
            <a:r>
              <a:rPr lang="en-US" sz="2400" dirty="0">
                <a:solidFill>
                  <a:srgbClr val="6600CC"/>
                </a:solidFill>
              </a:rPr>
              <a:t>+3x+5</a:t>
            </a:r>
          </a:p>
          <a:p>
            <a:endParaRPr lang="en-US" sz="2400" dirty="0"/>
          </a:p>
          <a:p>
            <a:r>
              <a:rPr lang="en-US" sz="2400" dirty="0"/>
              <a:t>When you </a:t>
            </a:r>
            <a:r>
              <a:rPr lang="en-US" sz="2400" dirty="0">
                <a:solidFill>
                  <a:schemeClr val="accent2"/>
                </a:solidFill>
              </a:rPr>
              <a:t>construct</a:t>
            </a:r>
            <a:r>
              <a:rPr lang="en-US" sz="2400" dirty="0"/>
              <a:t> a Quadratic object, you pass in the</a:t>
            </a:r>
            <a:br>
              <a:rPr lang="en-US" sz="2400" dirty="0"/>
            </a:br>
            <a:r>
              <a:rPr lang="en-US" sz="2400" dirty="0"/>
              <a:t>three coefficients (e.g., </a:t>
            </a:r>
            <a:r>
              <a:rPr lang="en-US" sz="2400" dirty="0">
                <a:solidFill>
                  <a:srgbClr val="6600CC"/>
                </a:solidFill>
              </a:rPr>
              <a:t>4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6600CC"/>
                </a:solidFill>
              </a:rPr>
              <a:t>3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6600CC"/>
                </a:solidFill>
              </a:rPr>
              <a:t>5</a:t>
            </a:r>
            <a:r>
              <a:rPr lang="en-US" sz="2400" dirty="0"/>
              <a:t>) for the equation.</a:t>
            </a:r>
          </a:p>
          <a:p>
            <a:endParaRPr lang="en-US" sz="2400" dirty="0"/>
          </a:p>
          <a:p>
            <a:r>
              <a:rPr lang="en-US" sz="2400" dirty="0"/>
              <a:t>The class also has an </a:t>
            </a:r>
            <a:r>
              <a:rPr lang="en-US" sz="2400" dirty="0">
                <a:solidFill>
                  <a:schemeClr val="accent2"/>
                </a:solidFill>
              </a:rPr>
              <a:t>evaluate</a:t>
            </a:r>
            <a:r>
              <a:rPr lang="en-US" sz="2400" dirty="0"/>
              <a:t> method which allows you </a:t>
            </a:r>
            <a:br>
              <a:rPr lang="en-US" sz="2400" dirty="0"/>
            </a:br>
            <a:r>
              <a:rPr lang="en-US" sz="2400" dirty="0"/>
              <a:t>pass in a value for x. The function will return the value </a:t>
            </a:r>
            <a:br>
              <a:rPr lang="en-US" sz="2400" dirty="0"/>
            </a:br>
            <a:r>
              <a:rPr lang="en-US" sz="2400" dirty="0"/>
              <a:t>of f(x).</a:t>
            </a:r>
          </a:p>
          <a:p>
            <a:endParaRPr lang="en-US" sz="2400" dirty="0"/>
          </a:p>
          <a:p>
            <a:r>
              <a:rPr lang="en-US" sz="2400" dirty="0"/>
              <a:t>The class has a </a:t>
            </a:r>
            <a:r>
              <a:rPr lang="en-US" sz="2400" dirty="0">
                <a:solidFill>
                  <a:schemeClr val="accent2"/>
                </a:solidFill>
              </a:rPr>
              <a:t>destructor</a:t>
            </a:r>
            <a:r>
              <a:rPr lang="en-US" sz="2400" dirty="0"/>
              <a:t> which prints out “</a:t>
            </a:r>
            <a:r>
              <a:rPr lang="en-US" sz="2400" dirty="0">
                <a:solidFill>
                  <a:srgbClr val="6600CC"/>
                </a:solidFill>
              </a:rPr>
              <a:t>goodbye</a:t>
            </a:r>
            <a:r>
              <a:rPr lang="en-US" sz="24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631416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30067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Write a class called </a:t>
            </a:r>
            <a:r>
              <a:rPr lang="en-US" sz="2400" dirty="0" err="1">
                <a:solidFill>
                  <a:schemeClr val="accent2"/>
                </a:solidFill>
              </a:rPr>
              <a:t>MathNerd</a:t>
            </a:r>
            <a:r>
              <a:rPr lang="en-US" sz="2400" dirty="0"/>
              <a:t> which represents a </a:t>
            </a:r>
            <a:br>
              <a:rPr lang="en-US" sz="2400" dirty="0"/>
            </a:br>
            <a:r>
              <a:rPr lang="en-US" sz="2400" dirty="0"/>
              <a:t>math nerd. Every </a:t>
            </a:r>
            <a:r>
              <a:rPr lang="en-US" sz="2400" dirty="0" err="1"/>
              <a:t>MathNerd</a:t>
            </a:r>
            <a:r>
              <a:rPr lang="en-US" sz="2400" dirty="0"/>
              <a:t> has his own special </a:t>
            </a:r>
            <a:br>
              <a:rPr lang="en-US" sz="2400" dirty="0"/>
            </a:br>
            <a:r>
              <a:rPr lang="en-US" sz="2400" dirty="0"/>
              <a:t>quadratic equation!</a:t>
            </a:r>
            <a:endParaRPr lang="en-US" sz="2400" dirty="0">
              <a:solidFill>
                <a:srgbClr val="6600CC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When you </a:t>
            </a:r>
            <a:r>
              <a:rPr lang="en-US" sz="2400" dirty="0">
                <a:solidFill>
                  <a:schemeClr val="accent2"/>
                </a:solidFill>
              </a:rPr>
              <a:t>construct</a:t>
            </a:r>
            <a:r>
              <a:rPr lang="en-US" sz="2400" dirty="0"/>
              <a:t> a </a:t>
            </a:r>
            <a:r>
              <a:rPr lang="en-US" sz="2400" dirty="0" err="1"/>
              <a:t>MathNerd</a:t>
            </a:r>
            <a:r>
              <a:rPr lang="en-US" sz="2400" dirty="0"/>
              <a:t>, he always wants you</a:t>
            </a:r>
            <a:br>
              <a:rPr lang="en-US" sz="2400" dirty="0"/>
            </a:br>
            <a:r>
              <a:rPr lang="en-US" sz="2400" dirty="0"/>
              <a:t>to specify the first two coefficients (for the x</a:t>
            </a:r>
            <a:r>
              <a:rPr lang="en-US" sz="2400" baseline="30000" dirty="0"/>
              <a:t>2</a:t>
            </a:r>
            <a:r>
              <a:rPr lang="en-US" sz="2400" dirty="0"/>
              <a:t> and x)</a:t>
            </a:r>
            <a:br>
              <a:rPr lang="en-US" sz="2400" dirty="0"/>
            </a:br>
            <a:r>
              <a:rPr lang="en-US" sz="2400" dirty="0"/>
              <a:t>for his equation.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MathNerd</a:t>
            </a:r>
            <a:r>
              <a:rPr lang="en-US" sz="2400" dirty="0"/>
              <a:t> has a </a:t>
            </a:r>
            <a:r>
              <a:rPr lang="en-US" sz="2400" dirty="0" err="1">
                <a:solidFill>
                  <a:schemeClr val="accent2"/>
                </a:solidFill>
              </a:rPr>
              <a:t>getMyValue</a:t>
            </a:r>
            <a:r>
              <a:rPr lang="en-US" sz="2400" dirty="0"/>
              <a:t> function which accepts</a:t>
            </a:r>
            <a:br>
              <a:rPr lang="en-US" sz="2400" dirty="0"/>
            </a:br>
            <a:r>
              <a:rPr lang="en-US" sz="2400" dirty="0"/>
              <a:t>a value for x and should return f(x) for the nerd’s QE.</a:t>
            </a:r>
          </a:p>
        </p:txBody>
      </p:sp>
    </p:spTree>
    <p:extLst>
      <p:ext uri="{BB962C8B-B14F-4D97-AF65-F5344CB8AC3E}">
        <p14:creationId xmlns:p14="http://schemas.microsoft.com/office/powerpoint/2010/main" val="44513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96" y="541421"/>
            <a:ext cx="6068320" cy="620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822" y="238398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now </a:t>
            </a:r>
            <a:r>
              <a:rPr lang="en-US" sz="2400"/>
              <a:t>it’s time for…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455" y="860029"/>
            <a:ext cx="249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out what the obfuscated C program does!</a:t>
            </a:r>
          </a:p>
        </p:txBody>
      </p:sp>
    </p:spTree>
    <p:extLst>
      <p:ext uri="{BB962C8B-B14F-4D97-AF65-F5344CB8AC3E}">
        <p14:creationId xmlns:p14="http://schemas.microsoft.com/office/powerpoint/2010/main" val="19512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7" y="3323493"/>
            <a:ext cx="4458465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destructor function</a:t>
            </a:r>
            <a:r>
              <a:rPr lang="en-US" dirty="0">
                <a:cs typeface="Courier New" pitchFamily="49" charset="0"/>
              </a:rPr>
              <a:t> (it may have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only 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a class variable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when it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goes 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47018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how we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for our class…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945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Gassy()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822746" y="2807148"/>
            <a:ext cx="4226167" cy="1799656"/>
          </a:xfrm>
          <a:prstGeom prst="wedgeRoundRectCallout">
            <a:avLst>
              <a:gd name="adj1" fmla="val -150093"/>
              <a:gd name="adj2" fmla="val 33350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/>
              <a:t>To define a destructor function, place a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character in front of the </a:t>
            </a:r>
            <a:r>
              <a:rPr lang="en-US" sz="2400" dirty="0">
                <a:solidFill>
                  <a:srgbClr val="6600CC"/>
                </a:solidFill>
              </a:rPr>
              <a:t>name</a:t>
            </a:r>
            <a:r>
              <a:rPr lang="en-US" sz="2400" dirty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279C8F-891F-4C99-88D1-FD5E23277155}"/>
              </a:ext>
            </a:extLst>
          </p:cNvPr>
          <p:cNvSpPr/>
          <p:nvPr/>
        </p:nvSpPr>
        <p:spPr>
          <a:xfrm>
            <a:off x="250746" y="4830537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// code goes here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230E7A-7A91-4A2A-848C-47276A5C8BB1}"/>
              </a:ext>
            </a:extLst>
          </p:cNvPr>
          <p:cNvSpPr/>
          <p:nvPr/>
        </p:nvSpPr>
        <p:spPr>
          <a:xfrm>
            <a:off x="688896" y="482101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for (int 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=0;i &lt; 5;++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&lt;&lt; “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pffffttt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!\n”;</a:t>
            </a:r>
            <a:endParaRPr lang="en-US" dirty="0"/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805794" y="4654429"/>
            <a:ext cx="4226167" cy="2127739"/>
          </a:xfrm>
          <a:prstGeom prst="wedgeRoundRectCallout">
            <a:avLst>
              <a:gd name="adj1" fmla="val -125954"/>
              <a:gd name="adj2" fmla="val -59618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/>
              <a:t>It looks just like a </a:t>
            </a:r>
            <a:r>
              <a:rPr lang="en-US" sz="2400" dirty="0">
                <a:solidFill>
                  <a:srgbClr val="6600CC"/>
                </a:solidFill>
              </a:rPr>
              <a:t>constructor</a:t>
            </a:r>
            <a:r>
              <a:rPr lang="en-US" sz="2400" dirty="0"/>
              <a:t> function except for the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3" name="AutoShape 97">
            <a:extLst>
              <a:ext uri="{FF2B5EF4-FFF2-40B4-BE49-F238E27FC236}">
                <a16:creationId xmlns:a16="http://schemas.microsoft.com/office/drawing/2014/main" id="{58EC762D-A65A-425C-9B4E-1DE4E603B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012" y="2969988"/>
            <a:ext cx="4470188" cy="1107027"/>
          </a:xfrm>
          <a:prstGeom prst="wedgeRoundRectCallout">
            <a:avLst>
              <a:gd name="adj1" fmla="val -106530"/>
              <a:gd name="adj2" fmla="val 73375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br>
              <a:rPr lang="en-US" sz="1200" dirty="0"/>
            </a:br>
            <a:r>
              <a:rPr lang="en-US" sz="2400" dirty="0"/>
              <a:t>Destructors must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have</a:t>
            </a:r>
            <a:r>
              <a:rPr lang="en-US" sz="2400" dirty="0"/>
              <a:t> any </a:t>
            </a:r>
            <a:r>
              <a:rPr lang="en-US" sz="2400" dirty="0">
                <a:solidFill>
                  <a:srgbClr val="FF0000"/>
                </a:solidFill>
              </a:rPr>
              <a:t>parameters</a:t>
            </a:r>
            <a:r>
              <a:rPr lang="en-US" sz="2400" dirty="0"/>
              <a:t>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7" name="AutoShape 97">
            <a:extLst>
              <a:ext uri="{FF2B5EF4-FFF2-40B4-BE49-F238E27FC236}">
                <a16:creationId xmlns:a16="http://schemas.microsoft.com/office/drawing/2014/main" id="{9B21F537-0CCC-4416-9DF7-C12B7004E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163" y="5628448"/>
            <a:ext cx="4470188" cy="1099027"/>
          </a:xfrm>
          <a:prstGeom prst="wedgeRoundRectCallout">
            <a:avLst>
              <a:gd name="adj1" fmla="val -131034"/>
              <a:gd name="adj2" fmla="val -551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br>
              <a:rPr lang="en-US" sz="600" dirty="0"/>
            </a:br>
            <a:r>
              <a:rPr lang="en-US" sz="2400" dirty="0"/>
              <a:t>Destructors must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return</a:t>
            </a:r>
            <a:r>
              <a:rPr lang="en-US" sz="2400" dirty="0"/>
              <a:t> a </a:t>
            </a:r>
            <a:r>
              <a:rPr lang="en-US" sz="2400" dirty="0">
                <a:solidFill>
                  <a:srgbClr val="FF0000"/>
                </a:solidFill>
              </a:rPr>
              <a:t>value</a:t>
            </a:r>
            <a:r>
              <a:rPr lang="en-US" sz="2400" dirty="0"/>
              <a:t> either.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2" grpId="0"/>
      <p:bldP spid="2" grpId="1"/>
      <p:bldP spid="15" grpId="0"/>
      <p:bldP spid="18" grpId="0" animBg="1"/>
      <p:bldP spid="18" grpId="1" animBg="1"/>
      <p:bldP spid="13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30758" y="838200"/>
            <a:ext cx="38424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If you don’t define your own destructor for a class…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29251" y="1694695"/>
            <a:ext cx="37147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Then C++ will define an implicit one for you…</a:t>
            </a:r>
            <a:endParaRPr lang="en-US" dirty="0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23825" y="704704"/>
            <a:ext cx="5305425" cy="594778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52400" y="1566284"/>
            <a:ext cx="4572000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Gassy()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false;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11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  <a:endParaRPr lang="en-US" sz="14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84531" y="4563752"/>
            <a:ext cx="4867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42378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m_age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bool </a:t>
            </a:r>
            <a:r>
              <a:rPr lang="en-US" b="1" dirty="0" err="1">
                <a:latin typeface="Courier New" pitchFamily="49" charset="0"/>
              </a:rPr>
              <a:t>m_ateBeans</a:t>
            </a:r>
            <a:r>
              <a:rPr lang="en-US" b="1" dirty="0">
                <a:latin typeface="Courier New" pitchFamily="49" charset="0"/>
              </a:rPr>
              <a:t>;</a:t>
            </a:r>
            <a:endParaRPr lang="en-US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};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94596" y="2558732"/>
            <a:ext cx="3714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This ensures that objects of your class properly go away when they go out of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2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8" y="854767"/>
            <a:ext cx="6535878" cy="5878532"/>
          </a:xfrm>
          <a:prstGeom prst="rect">
            <a:avLst/>
          </a:prstGeom>
          <a:solidFill>
            <a:srgbClr val="FFFCF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SpotifyPlayer</a:t>
            </a:r>
            <a:endParaRPr lang="en-US" sz="1800" dirty="0"/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</a:t>
            </a:r>
            <a:r>
              <a:rPr lang="en-US" sz="1800" dirty="0" err="1">
                <a:solidFill>
                  <a:srgbClr val="7030A0"/>
                </a:solidFill>
              </a:rPr>
              <a:t>SpotifyPlayer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b="1" dirty="0"/>
              <a:t>      // Reserve 100MB of disk space to temporarily</a:t>
            </a:r>
          </a:p>
          <a:p>
            <a:r>
              <a:rPr lang="en-US" sz="1800" b="1" dirty="0"/>
              <a:t>      // cache downloaded MP3 music files.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 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669207-0E9F-462C-B3DA-4B6AF6B1B25D}"/>
              </a:ext>
            </a:extLst>
          </p:cNvPr>
          <p:cNvSpPr/>
          <p:nvPr/>
        </p:nvSpPr>
        <p:spPr>
          <a:xfrm>
            <a:off x="306590" y="3267635"/>
            <a:ext cx="672423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 void </a:t>
            </a:r>
            <a:r>
              <a:rPr lang="en-US" sz="1800" dirty="0" err="1">
                <a:solidFill>
                  <a:srgbClr val="7030A0"/>
                </a:solidFill>
              </a:rPr>
              <a:t>playSong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string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songURL</a:t>
            </a:r>
            <a:r>
              <a:rPr lang="en-US" sz="1800" dirty="0"/>
              <a:t>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b="1" dirty="0"/>
              <a:t>     // First download song to reserved space on disk.</a:t>
            </a:r>
          </a:p>
          <a:p>
            <a:r>
              <a:rPr lang="en-US" sz="1800" dirty="0"/>
              <a:t>       downloadMP3ToReservedSpace(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</a:p>
          <a:p>
            <a:r>
              <a:rPr lang="en-US" sz="1800" b="1" dirty="0"/>
              <a:t>     // Then play the song that was saved to our disk.</a:t>
            </a:r>
            <a:endParaRPr lang="en-US" sz="1400" b="1" dirty="0"/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B85BE0-B85E-40BC-9929-65DCE92A5810}"/>
              </a:ext>
            </a:extLst>
          </p:cNvPr>
          <p:cNvSpPr txBox="1"/>
          <p:nvPr/>
        </p:nvSpPr>
        <p:spPr>
          <a:xfrm>
            <a:off x="3872751" y="4158811"/>
            <a:ext cx="5185532" cy="2523768"/>
          </a:xfrm>
          <a:prstGeom prst="rect">
            <a:avLst/>
          </a:prstGeom>
          <a:solidFill>
            <a:srgbClr val="EBFFF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int main()</a:t>
            </a:r>
          </a:p>
          <a:p>
            <a:r>
              <a:rPr lang="en-US" sz="1600" dirty="0"/>
              <a:t>{</a:t>
            </a:r>
          </a:p>
          <a:p>
            <a:r>
              <a:rPr lang="en-US" sz="1800" dirty="0"/>
              <a:t>   // Obsessively play </a:t>
            </a:r>
            <a:r>
              <a:rPr lang="en-US" sz="1800" dirty="0" err="1"/>
              <a:t>k-pop</a:t>
            </a:r>
            <a:r>
              <a:rPr lang="en-US" sz="1800" dirty="0"/>
              <a:t> music!</a:t>
            </a:r>
          </a:p>
          <a:p>
            <a:r>
              <a:rPr lang="en-US" sz="1800" dirty="0"/>
              <a:t>   for (int </a:t>
            </a:r>
            <a:r>
              <a:rPr lang="en-US" sz="1800" dirty="0" err="1"/>
              <a:t>i</a:t>
            </a:r>
            <a:r>
              <a:rPr lang="en-US" sz="1800" dirty="0"/>
              <a:t> = 0; </a:t>
            </a:r>
            <a:r>
              <a:rPr lang="en-US" sz="1800" dirty="0" err="1"/>
              <a:t>i</a:t>
            </a:r>
            <a:r>
              <a:rPr lang="en-US" sz="1800" dirty="0"/>
              <a:t> &lt; 100; ++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   { 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SpotifyPlayer</a:t>
            </a:r>
            <a:r>
              <a:rPr lang="en-US" sz="1800" dirty="0"/>
              <a:t> a;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a.playSong</a:t>
            </a:r>
            <a:r>
              <a:rPr lang="en-US" sz="1800" dirty="0"/>
              <a:t>(“http://spotify.com/dad.mp3”);</a:t>
            </a:r>
          </a:p>
          <a:p>
            <a:r>
              <a:rPr lang="en-US" sz="1800" dirty="0"/>
              <a:t>   }</a:t>
            </a:r>
          </a:p>
          <a:p>
            <a:r>
              <a:rPr lang="en-US" sz="1600" dirty="0"/>
              <a:t>}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B07B5-F050-4E6F-9EDF-2E1ECCDA4D80}"/>
              </a:ext>
            </a:extLst>
          </p:cNvPr>
          <p:cNvSpPr txBox="1"/>
          <p:nvPr/>
        </p:nvSpPr>
        <p:spPr>
          <a:xfrm>
            <a:off x="6841864" y="1066800"/>
            <a:ext cx="2216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anyone see what the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is?</a:t>
            </a:r>
          </a:p>
        </p:txBody>
      </p:sp>
      <p:sp>
        <p:nvSpPr>
          <p:cNvPr id="81" name="AutoShape 17">
            <a:extLst>
              <a:ext uri="{FF2B5EF4-FFF2-40B4-BE49-F238E27FC236}">
                <a16:creationId xmlns:a16="http://schemas.microsoft.com/office/drawing/2014/main" id="{7A2452E1-46D9-460F-A811-A7546B846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469" y="374636"/>
            <a:ext cx="3414532" cy="1812235"/>
          </a:xfrm>
          <a:prstGeom prst="wedgeRoundRectCallout">
            <a:avLst>
              <a:gd name="adj1" fmla="val -84681"/>
              <a:gd name="adj2" fmla="val 8078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We reserve 100MB of disk space when we construct a new Spotify object.</a:t>
            </a:r>
          </a:p>
        </p:txBody>
      </p:sp>
      <p:sp>
        <p:nvSpPr>
          <p:cNvPr id="83" name="AutoShape 17">
            <a:extLst>
              <a:ext uri="{FF2B5EF4-FFF2-40B4-BE49-F238E27FC236}">
                <a16:creationId xmlns:a16="http://schemas.microsoft.com/office/drawing/2014/main" id="{C436F1A2-554B-4F77-8AA8-354B981E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882" y="2497175"/>
            <a:ext cx="3163401" cy="1332104"/>
          </a:xfrm>
          <a:prstGeom prst="wedgeRoundRectCallout">
            <a:avLst>
              <a:gd name="adj1" fmla="val -110095"/>
              <a:gd name="adj2" fmla="val 2211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But nothing in our class ever frees this disk space!</a:t>
            </a:r>
          </a:p>
        </p:txBody>
      </p:sp>
      <p:sp>
        <p:nvSpPr>
          <p:cNvPr id="84" name="AutoShape 17">
            <a:extLst>
              <a:ext uri="{FF2B5EF4-FFF2-40B4-BE49-F238E27FC236}">
                <a16:creationId xmlns:a16="http://schemas.microsoft.com/office/drawing/2014/main" id="{1A79B2F8-9CF1-4241-B681-D17216FCB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2015"/>
            <a:ext cx="3606609" cy="1332104"/>
          </a:xfrm>
          <a:prstGeom prst="wedgeRoundRectCallout">
            <a:avLst>
              <a:gd name="adj1" fmla="val 64706"/>
              <a:gd name="adj2" fmla="val 42965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300" dirty="0">
                <a:solidFill>
                  <a:schemeClr val="tx2"/>
                </a:solidFill>
              </a:rPr>
              <a:t>So every time we create a new object, we waste </a:t>
            </a:r>
            <a:r>
              <a:rPr lang="en-US" sz="2300" dirty="0">
                <a:solidFill>
                  <a:srgbClr val="FF0000"/>
                </a:solidFill>
              </a:rPr>
              <a:t>another</a:t>
            </a:r>
            <a:r>
              <a:rPr lang="en-US" sz="2300" dirty="0">
                <a:solidFill>
                  <a:schemeClr val="tx2"/>
                </a:solidFill>
              </a:rPr>
              <a:t> 100MB!</a:t>
            </a:r>
          </a:p>
        </p:txBody>
      </p:sp>
      <p:sp>
        <p:nvSpPr>
          <p:cNvPr id="85" name="Line 38">
            <a:extLst>
              <a:ext uri="{FF2B5EF4-FFF2-40B4-BE49-F238E27FC236}">
                <a16:creationId xmlns:a16="http://schemas.microsoft.com/office/drawing/2014/main" id="{1E0CEA93-56A1-4280-949C-DBDED15E1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513760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38">
            <a:extLst>
              <a:ext uri="{FF2B5EF4-FFF2-40B4-BE49-F238E27FC236}">
                <a16:creationId xmlns:a16="http://schemas.microsoft.com/office/drawing/2014/main" id="{6B8E579B-B545-47A4-A1AC-E63E880A8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5151" y="56835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5C675-E376-41B8-854A-ACC3B001C1A5}"/>
              </a:ext>
            </a:extLst>
          </p:cNvPr>
          <p:cNvSpPr txBox="1"/>
          <p:nvPr/>
        </p:nvSpPr>
        <p:spPr>
          <a:xfrm>
            <a:off x="6085390" y="527199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+100MB</a:t>
            </a:r>
          </a:p>
        </p:txBody>
      </p:sp>
      <p:sp>
        <p:nvSpPr>
          <p:cNvPr id="87" name="Line 38">
            <a:extLst>
              <a:ext uri="{FF2B5EF4-FFF2-40B4-BE49-F238E27FC236}">
                <a16:creationId xmlns:a16="http://schemas.microsoft.com/office/drawing/2014/main" id="{89737CBB-CA00-4F62-8CA6-E85AC9C0D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9671" y="5974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38">
            <a:extLst>
              <a:ext uri="{FF2B5EF4-FFF2-40B4-BE49-F238E27FC236}">
                <a16:creationId xmlns:a16="http://schemas.microsoft.com/office/drawing/2014/main" id="{5D054BB1-59ED-4587-BE9C-47F19A0A1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513760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38">
            <a:extLst>
              <a:ext uri="{FF2B5EF4-FFF2-40B4-BE49-F238E27FC236}">
                <a16:creationId xmlns:a16="http://schemas.microsoft.com/office/drawing/2014/main" id="{F2114536-D904-406B-80C4-E101AA5EF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5151" y="569513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D0935D-C3FD-4315-9C13-B176AB8EE5B3}"/>
              </a:ext>
            </a:extLst>
          </p:cNvPr>
          <p:cNvSpPr txBox="1"/>
          <p:nvPr/>
        </p:nvSpPr>
        <p:spPr>
          <a:xfrm>
            <a:off x="6108531" y="5264167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+200MB</a:t>
            </a:r>
          </a:p>
        </p:txBody>
      </p:sp>
      <p:sp>
        <p:nvSpPr>
          <p:cNvPr id="91" name="Line 38">
            <a:extLst>
              <a:ext uri="{FF2B5EF4-FFF2-40B4-BE49-F238E27FC236}">
                <a16:creationId xmlns:a16="http://schemas.microsoft.com/office/drawing/2014/main" id="{C4B352D4-58AE-4421-9A08-F8750DD25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2265" y="5974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38">
            <a:extLst>
              <a:ext uri="{FF2B5EF4-FFF2-40B4-BE49-F238E27FC236}">
                <a16:creationId xmlns:a16="http://schemas.microsoft.com/office/drawing/2014/main" id="{BA7CAABB-08D9-4C24-BDC5-7B1A77FD5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7271" y="5141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38">
            <a:extLst>
              <a:ext uri="{FF2B5EF4-FFF2-40B4-BE49-F238E27FC236}">
                <a16:creationId xmlns:a16="http://schemas.microsoft.com/office/drawing/2014/main" id="{3BDAC200-C658-4E8C-9248-AD1227A98D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0336" y="56997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83F2C1-E5E8-426A-A1B3-330DCD7A5EEF}"/>
              </a:ext>
            </a:extLst>
          </p:cNvPr>
          <p:cNvSpPr txBox="1"/>
          <p:nvPr/>
        </p:nvSpPr>
        <p:spPr>
          <a:xfrm>
            <a:off x="6087306" y="5277667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+300MB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B1353-9458-4472-8CA6-C31B0CB9D077}"/>
              </a:ext>
            </a:extLst>
          </p:cNvPr>
          <p:cNvSpPr txBox="1"/>
          <p:nvPr/>
        </p:nvSpPr>
        <p:spPr>
          <a:xfrm>
            <a:off x="10408596" y="1066800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3A703-DEC9-478D-8070-41B6DC1A5906}"/>
              </a:ext>
            </a:extLst>
          </p:cNvPr>
          <p:cNvSpPr txBox="1"/>
          <p:nvPr/>
        </p:nvSpPr>
        <p:spPr>
          <a:xfrm>
            <a:off x="10472761" y="2396247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451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addy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addy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78" grpId="0" animBg="1"/>
      <p:bldP spid="5" grpId="0"/>
      <p:bldP spid="81" grpId="0" animBg="1"/>
      <p:bldP spid="83" grpId="0" animBg="1"/>
      <p:bldP spid="84" grpId="0" animBg="1"/>
      <p:bldP spid="85" grpId="0" animBg="1"/>
      <p:bldP spid="85" grpId="1" animBg="1"/>
      <p:bldP spid="86" grpId="0" animBg="1"/>
      <p:bldP spid="86" grpId="1" animBg="1"/>
      <p:bldP spid="16" grpId="0"/>
      <p:bldP spid="16" grpId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3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8" y="854767"/>
            <a:ext cx="6535878" cy="5878532"/>
          </a:xfrm>
          <a:prstGeom prst="rect">
            <a:avLst/>
          </a:prstGeom>
          <a:solidFill>
            <a:srgbClr val="FFF1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SpotifyPlayer</a:t>
            </a:r>
            <a:endParaRPr lang="en-US" sz="1800" dirty="0"/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</a:t>
            </a:r>
            <a:r>
              <a:rPr lang="en-US" sz="1800" dirty="0" err="1">
                <a:solidFill>
                  <a:srgbClr val="7030A0"/>
                </a:solidFill>
              </a:rPr>
              <a:t>SpotifyPlayer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b="1" dirty="0"/>
              <a:t>      // Reserve 100MB of disk space to temporarily</a:t>
            </a:r>
          </a:p>
          <a:p>
            <a:r>
              <a:rPr lang="en-US" sz="1800" b="1" dirty="0"/>
              <a:t>      // cache downloaded MP3 music files.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 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669207-0E9F-462C-B3DA-4B6AF6B1B25D}"/>
              </a:ext>
            </a:extLst>
          </p:cNvPr>
          <p:cNvSpPr/>
          <p:nvPr/>
        </p:nvSpPr>
        <p:spPr>
          <a:xfrm>
            <a:off x="306590" y="3267635"/>
            <a:ext cx="672423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 void </a:t>
            </a:r>
            <a:r>
              <a:rPr lang="en-US" sz="1800" dirty="0" err="1">
                <a:solidFill>
                  <a:srgbClr val="7030A0"/>
                </a:solidFill>
              </a:rPr>
              <a:t>playSong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string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songURL</a:t>
            </a:r>
            <a:r>
              <a:rPr lang="en-US" sz="1800" dirty="0"/>
              <a:t>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b="1" dirty="0"/>
              <a:t>     // First download song to reserved space on disk.</a:t>
            </a:r>
          </a:p>
          <a:p>
            <a:r>
              <a:rPr lang="en-US" sz="1800" dirty="0"/>
              <a:t>       downloadMP3ToReservedSpace(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</a:p>
          <a:p>
            <a:r>
              <a:rPr lang="en-US" sz="1800" b="1" dirty="0"/>
              <a:t>     // Then play the song that was saved to our disk.</a:t>
            </a:r>
            <a:endParaRPr lang="en-US" sz="1400" b="1" dirty="0"/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B85BE0-B85E-40BC-9929-65DCE92A5810}"/>
              </a:ext>
            </a:extLst>
          </p:cNvPr>
          <p:cNvSpPr txBox="1"/>
          <p:nvPr/>
        </p:nvSpPr>
        <p:spPr>
          <a:xfrm>
            <a:off x="3872751" y="4158811"/>
            <a:ext cx="5185532" cy="2523768"/>
          </a:xfrm>
          <a:prstGeom prst="rect">
            <a:avLst/>
          </a:prstGeom>
          <a:solidFill>
            <a:srgbClr val="EBFFF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int main()</a:t>
            </a:r>
          </a:p>
          <a:p>
            <a:r>
              <a:rPr lang="en-US" sz="1600" dirty="0"/>
              <a:t>{</a:t>
            </a:r>
          </a:p>
          <a:p>
            <a:r>
              <a:rPr lang="en-US" sz="1800" dirty="0"/>
              <a:t>   // Obsessively play </a:t>
            </a:r>
            <a:r>
              <a:rPr lang="en-US" sz="1800" dirty="0" err="1"/>
              <a:t>k-pop</a:t>
            </a:r>
            <a:r>
              <a:rPr lang="en-US" sz="1800" dirty="0"/>
              <a:t> music!</a:t>
            </a:r>
          </a:p>
          <a:p>
            <a:r>
              <a:rPr lang="en-US" sz="1800" dirty="0"/>
              <a:t>   for (int </a:t>
            </a:r>
            <a:r>
              <a:rPr lang="en-US" sz="1800" dirty="0" err="1"/>
              <a:t>i</a:t>
            </a:r>
            <a:r>
              <a:rPr lang="en-US" sz="1800" dirty="0"/>
              <a:t> = 0; </a:t>
            </a:r>
            <a:r>
              <a:rPr lang="en-US" sz="1800" dirty="0" err="1"/>
              <a:t>i</a:t>
            </a:r>
            <a:r>
              <a:rPr lang="en-US" sz="1800" dirty="0"/>
              <a:t> &lt; 100; ++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   { 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SpotifyPlayer</a:t>
            </a:r>
            <a:r>
              <a:rPr lang="en-US" sz="1800" dirty="0"/>
              <a:t> a;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a.playSong</a:t>
            </a:r>
            <a:r>
              <a:rPr lang="en-US" sz="1800" dirty="0"/>
              <a:t>(“http://spotify.com/dad.mp3”);</a:t>
            </a:r>
          </a:p>
          <a:p>
            <a:r>
              <a:rPr lang="en-US" sz="1800" dirty="0"/>
              <a:t>   }</a:t>
            </a:r>
          </a:p>
          <a:p>
            <a:r>
              <a:rPr lang="en-US" sz="1600" dirty="0"/>
              <a:t>}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B07B5-F050-4E6F-9EDF-2E1ECCDA4D80}"/>
              </a:ext>
            </a:extLst>
          </p:cNvPr>
          <p:cNvSpPr txBox="1"/>
          <p:nvPr/>
        </p:nvSpPr>
        <p:spPr>
          <a:xfrm>
            <a:off x="6841864" y="1066800"/>
            <a:ext cx="2216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anyone see what the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is?</a:t>
            </a:r>
          </a:p>
        </p:txBody>
      </p:sp>
      <p:sp>
        <p:nvSpPr>
          <p:cNvPr id="85" name="Line 38">
            <a:extLst>
              <a:ext uri="{FF2B5EF4-FFF2-40B4-BE49-F238E27FC236}">
                <a16:creationId xmlns:a16="http://schemas.microsoft.com/office/drawing/2014/main" id="{1E0CEA93-56A1-4280-949C-DBDED15E1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513760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38">
            <a:extLst>
              <a:ext uri="{FF2B5EF4-FFF2-40B4-BE49-F238E27FC236}">
                <a16:creationId xmlns:a16="http://schemas.microsoft.com/office/drawing/2014/main" id="{6B8E579B-B545-47A4-A1AC-E63E880A8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5151" y="56835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5C675-E376-41B8-854A-ACC3B001C1A5}"/>
              </a:ext>
            </a:extLst>
          </p:cNvPr>
          <p:cNvSpPr txBox="1"/>
          <p:nvPr/>
        </p:nvSpPr>
        <p:spPr>
          <a:xfrm>
            <a:off x="6085390" y="527199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+100MB</a:t>
            </a:r>
          </a:p>
        </p:txBody>
      </p:sp>
      <p:sp>
        <p:nvSpPr>
          <p:cNvPr id="87" name="Line 38">
            <a:extLst>
              <a:ext uri="{FF2B5EF4-FFF2-40B4-BE49-F238E27FC236}">
                <a16:creationId xmlns:a16="http://schemas.microsoft.com/office/drawing/2014/main" id="{89737CBB-CA00-4F62-8CA6-E85AC9C0D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9671" y="5974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02CF68-ACF7-418A-B89A-823643915209}"/>
              </a:ext>
            </a:extLst>
          </p:cNvPr>
          <p:cNvSpPr txBox="1"/>
          <p:nvPr/>
        </p:nvSpPr>
        <p:spPr>
          <a:xfrm>
            <a:off x="6799437" y="2201536"/>
            <a:ext cx="2216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 we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fix</a:t>
            </a:r>
            <a:r>
              <a:rPr lang="en-US" dirty="0"/>
              <a:t> our code???</a:t>
            </a:r>
          </a:p>
        </p:txBody>
      </p:sp>
      <p:sp>
        <p:nvSpPr>
          <p:cNvPr id="22" name="AutoShape 17">
            <a:extLst>
              <a:ext uri="{FF2B5EF4-FFF2-40B4-BE49-F238E27FC236}">
                <a16:creationId xmlns:a16="http://schemas.microsoft.com/office/drawing/2014/main" id="{50FE754C-F7A3-40DD-9464-267DFB63E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456" y="2901721"/>
            <a:ext cx="3163401" cy="1332104"/>
          </a:xfrm>
          <a:prstGeom prst="wedgeRoundRectCallout">
            <a:avLst>
              <a:gd name="adj1" fmla="val -79360"/>
              <a:gd name="adj2" fmla="val 19506"/>
              <a:gd name="adj3" fmla="val 16667"/>
            </a:avLst>
          </a:prstGeom>
          <a:solidFill>
            <a:srgbClr val="C9E7A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Let’s add a destructor, of course!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80795F-A83E-4E89-86B6-4FA090DBE39F}"/>
              </a:ext>
            </a:extLst>
          </p:cNvPr>
          <p:cNvSpPr/>
          <p:nvPr/>
        </p:nvSpPr>
        <p:spPr>
          <a:xfrm>
            <a:off x="286210" y="3126092"/>
            <a:ext cx="672423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~</a:t>
            </a:r>
            <a:r>
              <a:rPr lang="en-US" sz="1800" dirty="0" err="1">
                <a:solidFill>
                  <a:srgbClr val="FF0000"/>
                </a:solidFill>
              </a:rPr>
              <a:t>SpotifyPlayer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     // Free the reserved space on disk.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freeReservedSpace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4" name="Line 38">
            <a:extLst>
              <a:ext uri="{FF2B5EF4-FFF2-40B4-BE49-F238E27FC236}">
                <a16:creationId xmlns:a16="http://schemas.microsoft.com/office/drawing/2014/main" id="{2B8AC291-5053-4985-B096-8DB15BA230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6231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8">
            <a:extLst>
              <a:ext uri="{FF2B5EF4-FFF2-40B4-BE49-F238E27FC236}">
                <a16:creationId xmlns:a16="http://schemas.microsoft.com/office/drawing/2014/main" id="{12E95D91-D19F-4BC1-BBFB-463A673E81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856" y="331393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38">
            <a:extLst>
              <a:ext uri="{FF2B5EF4-FFF2-40B4-BE49-F238E27FC236}">
                <a16:creationId xmlns:a16="http://schemas.microsoft.com/office/drawing/2014/main" id="{F7BF3902-5972-4E94-81BC-293D58B43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41411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8">
            <a:extLst>
              <a:ext uri="{FF2B5EF4-FFF2-40B4-BE49-F238E27FC236}">
                <a16:creationId xmlns:a16="http://schemas.microsoft.com/office/drawing/2014/main" id="{4A297BD3-0B12-4243-AF64-7B69FE29D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53" y="51395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8">
            <a:extLst>
              <a:ext uri="{FF2B5EF4-FFF2-40B4-BE49-F238E27FC236}">
                <a16:creationId xmlns:a16="http://schemas.microsoft.com/office/drawing/2014/main" id="{B5D5D401-AF86-44DA-8124-45312A5E6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53" y="568548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241A12-E940-42A5-B3FC-F8803C729F5E}"/>
              </a:ext>
            </a:extLst>
          </p:cNvPr>
          <p:cNvSpPr txBox="1"/>
          <p:nvPr/>
        </p:nvSpPr>
        <p:spPr>
          <a:xfrm>
            <a:off x="6098892" y="527393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+100MB</a:t>
            </a:r>
          </a:p>
        </p:txBody>
      </p:sp>
      <p:sp>
        <p:nvSpPr>
          <p:cNvPr id="35" name="Line 38">
            <a:extLst>
              <a:ext uri="{FF2B5EF4-FFF2-40B4-BE49-F238E27FC236}">
                <a16:creationId xmlns:a16="http://schemas.microsoft.com/office/drawing/2014/main" id="{DDAA332C-1D72-4E29-A934-A254F2FA7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3173" y="597678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C6818BD2-8143-4A16-8020-AD4380302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53" y="623335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8">
            <a:extLst>
              <a:ext uri="{FF2B5EF4-FFF2-40B4-BE49-F238E27FC236}">
                <a16:creationId xmlns:a16="http://schemas.microsoft.com/office/drawing/2014/main" id="{E43454A1-6B8B-4096-8C45-33DE67E05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358" y="331586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B0D94E7-49B8-477B-B8CB-3A5C4EAD9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902" y="41431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AutoShape 17">
            <a:extLst>
              <a:ext uri="{FF2B5EF4-FFF2-40B4-BE49-F238E27FC236}">
                <a16:creationId xmlns:a16="http://schemas.microsoft.com/office/drawing/2014/main" id="{B9A7ED57-FE98-472A-A4E9-556C86C8A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890" y="897756"/>
            <a:ext cx="3414532" cy="1332105"/>
          </a:xfrm>
          <a:prstGeom prst="wedgeRoundRectCallout">
            <a:avLst>
              <a:gd name="adj1" fmla="val -84681"/>
              <a:gd name="adj2" fmla="val 80789"/>
              <a:gd name="adj3" fmla="val 16667"/>
            </a:avLst>
          </a:prstGeom>
          <a:solidFill>
            <a:srgbClr val="C9E7A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Now every time we construct we reserve 100MB…</a:t>
            </a:r>
          </a:p>
        </p:txBody>
      </p:sp>
      <p:sp>
        <p:nvSpPr>
          <p:cNvPr id="40" name="AutoShape 17">
            <a:extLst>
              <a:ext uri="{FF2B5EF4-FFF2-40B4-BE49-F238E27FC236}">
                <a16:creationId xmlns:a16="http://schemas.microsoft.com/office/drawing/2014/main" id="{270FC733-1C02-4BDC-8B5C-768297E4B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882" y="2305977"/>
            <a:ext cx="3246540" cy="1523302"/>
          </a:xfrm>
          <a:prstGeom prst="wedgeRoundRectCallout">
            <a:avLst>
              <a:gd name="adj1" fmla="val -131748"/>
              <a:gd name="adj2" fmla="val 70556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And every time we destruct we free our 100MB!</a:t>
            </a:r>
          </a:p>
        </p:txBody>
      </p:sp>
    </p:spTree>
    <p:extLst>
      <p:ext uri="{BB962C8B-B14F-4D97-AF65-F5344CB8AC3E}">
        <p14:creationId xmlns:p14="http://schemas.microsoft.com/office/powerpoint/2010/main" val="18622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4.72222E-6 0.1817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8" grpId="0" animBg="1"/>
      <p:bldP spid="78" grpId="1" animBg="1"/>
      <p:bldP spid="85" grpId="0" animBg="1"/>
      <p:bldP spid="85" grpId="1" animBg="1"/>
      <p:bldP spid="86" grpId="0" animBg="1"/>
      <p:bldP spid="86" grpId="1" animBg="1"/>
      <p:bldP spid="16" grpId="0"/>
      <p:bldP spid="16" grpId="1"/>
      <p:bldP spid="16" grpId="2"/>
      <p:bldP spid="87" grpId="0" animBg="1"/>
      <p:bldP spid="87" grpId="1" animBg="1"/>
      <p:bldP spid="21" grpId="0"/>
      <p:bldP spid="22" grpId="0" animBg="1"/>
      <p:bldP spid="22" grpId="1" animBg="1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/>
      <p:bldP spid="34" grpId="2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class </a:t>
            </a:r>
            <a:r>
              <a:rPr lang="en-US" sz="2400" dirty="0">
                <a:solidFill>
                  <a:srgbClr val="FF0000"/>
                </a:solidFill>
              </a:rPr>
              <a:t>allocates a system resource</a:t>
            </a:r>
            <a:r>
              <a:rPr lang="en-US" sz="2400" dirty="0"/>
              <a:t>…</a:t>
            </a:r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Reserves</a:t>
            </a:r>
            <a:r>
              <a:rPr lang="en-US" dirty="0">
                <a:solidFill>
                  <a:srgbClr val="0000CC"/>
                </a:solidFill>
              </a:rPr>
              <a:t> memory 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memory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with 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Connects </a:t>
            </a:r>
            <a:r>
              <a:rPr lang="en-US" dirty="0">
                <a:solidFill>
                  <a:srgbClr val="6600CC"/>
                </a:solidFill>
              </a:rPr>
              <a:t>to another computer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over the 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from the other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rgbClr val="006600"/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rgbClr val="006600"/>
                </a:solidFill>
              </a:rPr>
              <a:t>delete m;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objects defined in a function are destructed when they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“go out of scope.”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231" y="6163109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a’s destructor is called here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6192535" y="4203901"/>
            <a:ext cx="2951465" cy="2612536"/>
          </a:xfrm>
          <a:prstGeom prst="wedgeRoundRectCallout">
            <a:avLst>
              <a:gd name="adj1" fmla="val -118172"/>
              <a:gd name="adj2" fmla="val -3189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900" dirty="0">
              <a:solidFill>
                <a:srgbClr val="6600CC"/>
              </a:solidFill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</a:rPr>
              <a:t>Dynamically allocated variables 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(e.g., allocated using the </a:t>
            </a:r>
            <a:r>
              <a:rPr lang="en-US" sz="1800" dirty="0">
                <a:solidFill>
                  <a:srgbClr val="006600"/>
                </a:solidFill>
              </a:rPr>
              <a:t>new </a:t>
            </a:r>
            <a:r>
              <a:rPr lang="en-US" sz="1800" dirty="0">
                <a:solidFill>
                  <a:schemeClr val="accent2"/>
                </a:solidFill>
              </a:rPr>
              <a:t>command) are destructed when </a:t>
            </a:r>
            <a:r>
              <a:rPr lang="en-US" sz="1800" dirty="0">
                <a:solidFill>
                  <a:srgbClr val="006666"/>
                </a:solidFill>
              </a:rPr>
              <a:t>delete </a:t>
            </a:r>
            <a:r>
              <a:rPr lang="en-US" sz="1800" dirty="0">
                <a:solidFill>
                  <a:schemeClr val="accent2"/>
                </a:solidFill>
              </a:rPr>
              <a:t>is called, </a:t>
            </a:r>
            <a:r>
              <a:rPr lang="en-US" sz="1800" i="1" dirty="0">
                <a:solidFill>
                  <a:srgbClr val="FF3300"/>
                </a:solidFill>
              </a:rPr>
              <a:t>before </a:t>
            </a:r>
            <a:r>
              <a:rPr lang="en-US" sz="1800" dirty="0">
                <a:solidFill>
                  <a:schemeClr val="accent2"/>
                </a:solidFill>
              </a:rPr>
              <a:t>the memory is actually freed by the OS.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b’s destructor is called each time we hit the end of the block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3349" y="5365041"/>
            <a:ext cx="4332993" cy="800219"/>
            <a:chOff x="1869281" y="5373188"/>
            <a:chExt cx="4332993" cy="800219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815468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6"/>
                  </a:solidFill>
                </a:rPr>
                <a:t>m’s </a:t>
              </a:r>
              <a:r>
                <a:rPr lang="en-US" sz="1800" dirty="0"/>
                <a:t>destructor is called </a:t>
              </a:r>
              <a:r>
                <a:rPr lang="en-US" sz="1800" dirty="0">
                  <a:solidFill>
                    <a:schemeClr val="tx2"/>
                  </a:solidFill>
                </a:rPr>
                <a:t>here </a:t>
              </a:r>
              <a:br>
                <a:rPr lang="en-US" sz="1800" dirty="0">
                  <a:solidFill>
                    <a:schemeClr val="tx2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(if you don’t use </a:t>
              </a:r>
              <a:r>
                <a:rPr lang="en-US" sz="1400" dirty="0">
                  <a:solidFill>
                    <a:srgbClr val="006600"/>
                  </a:solidFill>
                </a:rPr>
                <a:t>delete</a:t>
              </a:r>
              <a:r>
                <a:rPr lang="en-US" sz="1400" dirty="0">
                  <a:solidFill>
                    <a:srgbClr val="FF0000"/>
                  </a:solidFill>
                </a:rPr>
                <a:t>, m’s </a:t>
              </a:r>
              <a:r>
                <a:rPr lang="en-US" sz="1400" dirty="0" err="1">
                  <a:solidFill>
                    <a:srgbClr val="FF0000"/>
                  </a:solidFill>
                </a:rPr>
                <a:t>d’tor</a:t>
              </a:r>
              <a:r>
                <a:rPr lang="en-US" sz="1400" dirty="0">
                  <a:solidFill>
                    <a:srgbClr val="FF0000"/>
                  </a:solidFill>
                </a:rPr>
                <a:t> is </a:t>
              </a:r>
              <a:r>
                <a:rPr lang="en-US" sz="1400" b="1" i="1" dirty="0">
                  <a:solidFill>
                    <a:srgbClr val="FF0000"/>
                  </a:solidFill>
                </a:rPr>
                <a:t>never</a:t>
              </a:r>
              <a:r>
                <a:rPr lang="en-US" sz="1400" dirty="0">
                  <a:solidFill>
                    <a:srgbClr val="FF0000"/>
                  </a:solidFill>
                </a:rPr>
                <a:t>  </a:t>
              </a:r>
              <a:br>
                <a:rPr lang="en-US" sz="1400" dirty="0">
                  <a:solidFill>
                    <a:srgbClr val="FF0000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called – </a:t>
              </a:r>
              <a:r>
                <a:rPr lang="en-US" sz="1400" b="1" i="1" dirty="0">
                  <a:solidFill>
                    <a:srgbClr val="FF0000"/>
                  </a:solidFill>
                </a:rPr>
                <a:t>not even when the program ends!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Finally, when you define an </a:t>
            </a:r>
            <a:r>
              <a:rPr lang="en-US" dirty="0">
                <a:solidFill>
                  <a:srgbClr val="6600CC"/>
                </a:solidFill>
              </a:rPr>
              <a:t>array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N items</a:t>
            </a:r>
            <a:r>
              <a:rPr lang="en-US" dirty="0"/>
              <a:t>, the </a:t>
            </a:r>
            <a:r>
              <a:rPr lang="en-US" dirty="0">
                <a:solidFill>
                  <a:srgbClr val="FF0000"/>
                </a:solidFill>
              </a:rPr>
              <a:t>destructor</a:t>
            </a:r>
            <a:r>
              <a:rPr lang="en-US" dirty="0"/>
              <a:t> is called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 times </a:t>
            </a:r>
            <a:r>
              <a:rPr lang="en-US" dirty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x[</a:t>
            </a:r>
            <a:r>
              <a:rPr lang="en-US" dirty="0">
                <a:solidFill>
                  <a:srgbClr val="FF0000"/>
                </a:solidFill>
              </a:rPr>
              <a:t>42</a:t>
            </a:r>
            <a:r>
              <a:rPr lang="en-US" dirty="0">
                <a:solidFill>
                  <a:srgbClr val="7030A0"/>
                </a:solidFill>
              </a:rPr>
              <a:t>];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>
                  <a:solidFill>
                    <a:srgbClr val="FF0000"/>
                  </a:solidFill>
                </a:rPr>
                <a:t>42 times </a:t>
              </a:r>
              <a:r>
                <a:rPr lang="en-US" sz="1900" dirty="0">
                  <a:solidFill>
                    <a:schemeClr val="tx2"/>
                  </a:solidFill>
                </a:rPr>
                <a:t>for x here!</a:t>
              </a:r>
            </a:p>
          </p:txBody>
        </p:sp>
      </p:grp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delete m;</a:t>
            </a:r>
          </a:p>
        </p:txBody>
      </p: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5275"/>
            <a:ext cx="7772400" cy="1143000"/>
          </a:xfrm>
        </p:spPr>
        <p:txBody>
          <a:bodyPr/>
          <a:lstStyle/>
          <a:p>
            <a:r>
              <a:rPr lang="en-US" dirty="0"/>
              <a:t>Class Challenge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41565" y="588963"/>
            <a:ext cx="88384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Name all the times </a:t>
            </a:r>
            <a:r>
              <a:rPr lang="en-US" dirty="0" err="1"/>
              <a:t>Gassy’s</a:t>
            </a:r>
            <a:r>
              <a:rPr lang="en-US" dirty="0"/>
              <a:t> </a:t>
            </a:r>
            <a:r>
              <a:rPr lang="en-US" dirty="0" err="1"/>
              <a:t>c’tor</a:t>
            </a:r>
            <a:r>
              <a:rPr lang="en-US" dirty="0"/>
              <a:t> and </a:t>
            </a:r>
            <a:r>
              <a:rPr lang="en-US" dirty="0" err="1"/>
              <a:t>d'tor</a:t>
            </a:r>
            <a:r>
              <a:rPr lang="en-US" dirty="0"/>
              <a:t> are called in this example…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070764" y="1742209"/>
            <a:ext cx="3962400" cy="506412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a, *b;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x;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Gassy;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(j=0;j&lt;2;j++)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Gassy a[500000];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delete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1564" y="1269295"/>
            <a:ext cx="4938713" cy="5632311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Gassy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Gassy()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1;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~Gassy()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for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=0;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&lt;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();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&lt;&lt;“Poof!”;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7160" name="AutoShape 8"/>
          <p:cNvSpPr>
            <a:spLocks noChangeArrowheads="1"/>
          </p:cNvSpPr>
          <p:nvPr/>
        </p:nvSpPr>
        <p:spPr bwMode="auto">
          <a:xfrm>
            <a:off x="5527964" y="2580409"/>
            <a:ext cx="3616036" cy="1295400"/>
          </a:xfrm>
          <a:prstGeom prst="wedgeRoundRectCallout">
            <a:avLst>
              <a:gd name="adj1" fmla="val 7306"/>
              <a:gd name="adj2" fmla="val 168259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Question</a:t>
            </a:r>
            <a:r>
              <a:rPr lang="en-US" sz="1800" dirty="0"/>
              <a:t>: How could we make our program more efficient?</a:t>
            </a:r>
          </a:p>
          <a:p>
            <a:pPr algn="ctr"/>
            <a:r>
              <a:rPr lang="en-US" sz="1800" dirty="0"/>
              <a:t>(Hint: Look where this is pointing)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E47D8BC-3D96-467D-8696-9705B86C5749}"/>
              </a:ext>
            </a:extLst>
          </p:cNvPr>
          <p:cNvGrpSpPr/>
          <p:nvPr/>
        </p:nvGrpSpPr>
        <p:grpSpPr>
          <a:xfrm>
            <a:off x="1884126" y="765284"/>
            <a:ext cx="5938353" cy="5619577"/>
            <a:chOff x="1884126" y="765284"/>
            <a:chExt cx="5938353" cy="5619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EC8EC7-EDC5-488D-87B2-2A71A1A8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126" y="765284"/>
              <a:ext cx="5938353" cy="56195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4A1EB4-46A9-4B6E-9A79-6348E408DFA6}"/>
                </a:ext>
              </a:extLst>
            </p:cNvPr>
            <p:cNvGrpSpPr/>
            <p:nvPr/>
          </p:nvGrpSpPr>
          <p:grpSpPr>
            <a:xfrm>
              <a:off x="6271775" y="4378550"/>
              <a:ext cx="1064715" cy="253916"/>
              <a:chOff x="6271775" y="4378550"/>
              <a:chExt cx="1064715" cy="2539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802D99-8AE8-4978-A8B0-94501FEFA971}"/>
                  </a:ext>
                </a:extLst>
              </p:cNvPr>
              <p:cNvSpPr/>
              <p:nvPr/>
            </p:nvSpPr>
            <p:spPr bwMode="auto">
              <a:xfrm>
                <a:off x="6428935" y="4403188"/>
                <a:ext cx="801859" cy="19694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C2118D-1A99-4288-9AB6-5762B7C15318}"/>
                  </a:ext>
                </a:extLst>
              </p:cNvPr>
              <p:cNvSpPr txBox="1"/>
              <p:nvPr/>
            </p:nvSpPr>
            <p:spPr>
              <a:xfrm>
                <a:off x="6271775" y="4378550"/>
                <a:ext cx="10647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WINDOWS 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838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Can you guess?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Serial Killer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See if you can guess who uses a keyboard and who uses a chainsaw!</a:t>
            </a: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066190"/>
              </p:ext>
            </p:extLst>
          </p:nvPr>
        </p:nvGraphicFramePr>
        <p:xfrm>
          <a:off x="560087" y="1157205"/>
          <a:ext cx="8326437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69" name="Bitmap Image" r:id="rId4" imgW="7868748" imgH="3866667" progId="Paint.Picture">
                  <p:embed/>
                </p:oleObj>
              </mc:Choice>
              <mc:Fallback>
                <p:oleObj name="Bitmap Image" r:id="rId4" imgW="7868748" imgH="386666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87" y="1157205"/>
                        <a:ext cx="8326437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r>
              <a:rPr lang="en-US" dirty="0"/>
              <a:t>Class Composition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composition </a:t>
            </a:r>
            <a:r>
              <a:rPr lang="en-US" sz="2400" dirty="0"/>
              <a:t>is when a class contains one </a:t>
            </a:r>
            <a:br>
              <a:rPr lang="en-US" sz="2400" dirty="0"/>
            </a:br>
            <a:r>
              <a:rPr lang="en-US" sz="2400" dirty="0"/>
              <a:t>or more member variables that are </a:t>
            </a:r>
            <a:r>
              <a:rPr lang="en-US" sz="2400" dirty="0">
                <a:solidFill>
                  <a:srgbClr val="7030A0"/>
                </a:solidFill>
              </a:rPr>
              <a:t>objects</a:t>
            </a:r>
            <a:r>
              <a:rPr lang="en-US" sz="2400" dirty="0"/>
              <a:t>.</a:t>
            </a:r>
          </a:p>
        </p:txBody>
      </p:sp>
      <p:grpSp>
        <p:nvGrpSpPr>
          <p:cNvPr id="88083" name="Group 19"/>
          <p:cNvGrpSpPr>
            <a:grpSpLocks/>
          </p:cNvGrpSpPr>
          <p:nvPr/>
        </p:nvGrpSpPr>
        <p:grpSpPr bwMode="auto">
          <a:xfrm>
            <a:off x="304800" y="2286000"/>
            <a:ext cx="2435225" cy="3674638"/>
            <a:chOff x="192" y="1379"/>
            <a:chExt cx="1534" cy="2840"/>
          </a:xfrm>
        </p:grpSpPr>
        <p:sp>
          <p:nvSpPr>
            <p:cNvPr id="88073" name="Rectangle 9"/>
            <p:cNvSpPr>
              <a:spLocks noChangeArrowheads="1"/>
            </p:cNvSpPr>
            <p:nvPr/>
          </p:nvSpPr>
          <p:spPr bwMode="auto">
            <a:xfrm>
              <a:off x="192" y="1392"/>
              <a:ext cx="153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240" y="1379"/>
              <a:ext cx="1062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</a:t>
              </a:r>
              <a:r>
                <a:rPr lang="en-US" sz="1800" dirty="0" err="1">
                  <a:solidFill>
                    <a:schemeClr val="accent2"/>
                  </a:solidFill>
                </a:rPr>
                <a:t>GasTank</a:t>
              </a:r>
              <a:endParaRPr lang="en-US" sz="1800" dirty="0">
                <a:solidFill>
                  <a:schemeClr val="accent2"/>
                </a:solidFill>
              </a:endParaRPr>
            </a:p>
            <a:p>
              <a:r>
                <a:rPr lang="en-US" sz="18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…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  <a:p>
              <a:endParaRPr lang="en-US" sz="1000" dirty="0"/>
            </a:p>
          </p:txBody>
        </p:sp>
      </p:grpSp>
      <p:grpSp>
        <p:nvGrpSpPr>
          <p:cNvPr id="88084" name="Group 20"/>
          <p:cNvGrpSpPr>
            <a:grpSpLocks/>
          </p:cNvGrpSpPr>
          <p:nvPr/>
        </p:nvGrpSpPr>
        <p:grpSpPr bwMode="auto">
          <a:xfrm>
            <a:off x="6073775" y="2209800"/>
            <a:ext cx="2950583" cy="4508500"/>
            <a:chOff x="3964" y="1392"/>
            <a:chExt cx="1594" cy="2840"/>
          </a:xfrm>
        </p:grpSpPr>
        <p:sp>
          <p:nvSpPr>
            <p:cNvPr id="88074" name="Rectangle 10"/>
            <p:cNvSpPr>
              <a:spLocks noChangeArrowheads="1"/>
            </p:cNvSpPr>
            <p:nvPr/>
          </p:nvSpPr>
          <p:spPr bwMode="auto">
            <a:xfrm>
              <a:off x="3964" y="1405"/>
              <a:ext cx="159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968" y="1392"/>
              <a:ext cx="728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Valve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   …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63908" y="363286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Car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  </a:t>
            </a:r>
            <a:r>
              <a:rPr lang="en-US" sz="1800" dirty="0" err="1">
                <a:solidFill>
                  <a:schemeClr val="accent2"/>
                </a:solidFill>
              </a:rPr>
              <a:t>GasTank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myTank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  </a:t>
            </a:r>
            <a:r>
              <a:rPr lang="en-US" sz="1800" dirty="0" err="1">
                <a:solidFill>
                  <a:schemeClr val="accent2"/>
                </a:solidFill>
              </a:rPr>
              <a:t>int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horsePower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br>
              <a:rPr lang="en-US" sz="1800" dirty="0">
                <a:solidFill>
                  <a:schemeClr val="accent2"/>
                </a:solidFill>
              </a:rPr>
            </a:br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6081991" y="329437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6666"/>
                </a:solidFill>
              </a:rPr>
              <a:t>class Heart</a:t>
            </a:r>
          </a:p>
          <a:p>
            <a:r>
              <a:rPr lang="en-US" sz="1800" dirty="0">
                <a:solidFill>
                  <a:srgbClr val="006666"/>
                </a:solidFill>
              </a:rPr>
              <a:t>{</a:t>
            </a:r>
          </a:p>
          <a:p>
            <a:r>
              <a:rPr lang="en-US" sz="1800" dirty="0">
                <a:solidFill>
                  <a:srgbClr val="006666"/>
                </a:solidFill>
              </a:rPr>
              <a:t>     …</a:t>
            </a:r>
          </a:p>
          <a:p>
            <a:r>
              <a:rPr lang="en-US" sz="1800" dirty="0">
                <a:solidFill>
                  <a:srgbClr val="006666"/>
                </a:solidFill>
              </a:rPr>
              <a:t> private: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chemeClr val="accent2"/>
                </a:solidFill>
              </a:rPr>
              <a:t>Valve </a:t>
            </a:r>
            <a:r>
              <a:rPr lang="en-US" sz="1800" dirty="0" err="1">
                <a:solidFill>
                  <a:schemeClr val="accent2"/>
                </a:solidFill>
              </a:rPr>
              <a:t>m_valves</a:t>
            </a:r>
            <a:r>
              <a:rPr lang="en-US" sz="1800" dirty="0">
                <a:solidFill>
                  <a:schemeClr val="accent2"/>
                </a:solidFill>
              </a:rPr>
              <a:t>[4];</a:t>
            </a:r>
          </a:p>
          <a:p>
            <a:r>
              <a:rPr lang="en-US" sz="1800" dirty="0">
                <a:solidFill>
                  <a:srgbClr val="006666"/>
                </a:solidFill>
              </a:rPr>
              <a:t>};</a:t>
            </a:r>
          </a:p>
          <a:p>
            <a:endParaRPr lang="en-US" sz="1800" dirty="0">
              <a:solidFill>
                <a:srgbClr val="0066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0330" y="4999306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TinMan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6666"/>
                </a:solidFill>
              </a:rPr>
              <a:t>Heart </a:t>
            </a:r>
            <a:r>
              <a:rPr lang="en-US" sz="1800" dirty="0" err="1">
                <a:solidFill>
                  <a:srgbClr val="006666"/>
                </a:solidFill>
              </a:rPr>
              <a:t>m_myHeart</a:t>
            </a:r>
            <a:r>
              <a:rPr lang="en-US" sz="1800" dirty="0">
                <a:solidFill>
                  <a:srgbClr val="006666"/>
                </a:solidFill>
              </a:rPr>
              <a:t>;</a:t>
            </a:r>
          </a:p>
          <a:p>
            <a:r>
              <a:rPr lang="en-US" sz="1800" dirty="0"/>
              <a:t>};</a:t>
            </a:r>
          </a:p>
        </p:txBody>
      </p:sp>
      <p:sp>
        <p:nvSpPr>
          <p:cNvPr id="22" name="Right Arrow 21"/>
          <p:cNvSpPr/>
          <p:nvPr/>
        </p:nvSpPr>
        <p:spPr bwMode="auto">
          <a:xfrm flipH="1">
            <a:off x="2515154" y="4636966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319278" y="4266684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4" name="Right Arrow 23"/>
          <p:cNvSpPr/>
          <p:nvPr/>
        </p:nvSpPr>
        <p:spPr bwMode="auto">
          <a:xfrm>
            <a:off x="4319278" y="596063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5" name="Right Arrow 24"/>
          <p:cNvSpPr/>
          <p:nvPr/>
        </p:nvSpPr>
        <p:spPr bwMode="auto">
          <a:xfrm rot="2327181" flipH="1">
            <a:off x="2383044" y="587247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3041206" y="1863866"/>
            <a:ext cx="2869797" cy="1953929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Note: </a:t>
            </a:r>
            <a:r>
              <a:rPr lang="en-US" sz="1800" dirty="0">
                <a:solidFill>
                  <a:srgbClr val="7030A0"/>
                </a:solidFill>
              </a:rPr>
              <a:t>string </a:t>
            </a:r>
            <a:r>
              <a:rPr lang="en-US" sz="1800" dirty="0">
                <a:solidFill>
                  <a:srgbClr val="0000CC"/>
                </a:solidFill>
              </a:rPr>
              <a:t>is a class just like </a:t>
            </a:r>
            <a:r>
              <a:rPr lang="en-US" sz="1800" dirty="0">
                <a:solidFill>
                  <a:srgbClr val="7030A0"/>
                </a:solidFill>
              </a:rPr>
              <a:t>Car </a:t>
            </a:r>
            <a:r>
              <a:rPr lang="en-US" sz="1800" dirty="0">
                <a:solidFill>
                  <a:srgbClr val="0000CC"/>
                </a:solidFill>
              </a:rPr>
              <a:t>and </a:t>
            </a:r>
            <a:r>
              <a:rPr lang="en-US" sz="1800" dirty="0" err="1">
                <a:solidFill>
                  <a:srgbClr val="7030A0"/>
                </a:solidFill>
              </a:rPr>
              <a:t>GasTank</a:t>
            </a:r>
            <a:r>
              <a:rPr lang="en-US" sz="1800" dirty="0">
                <a:solidFill>
                  <a:srgbClr val="0000CC"/>
                </a:solidFill>
              </a:rPr>
              <a:t>!  So if your class contains a string member, you’re doing composition!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486875" y="5271750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 string </a:t>
            </a:r>
            <a:r>
              <a:rPr lang="en-US" sz="1800" dirty="0" err="1">
                <a:solidFill>
                  <a:schemeClr val="accent2"/>
                </a:solidFill>
              </a:rPr>
              <a:t>modelName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endParaRPr lang="en-US" sz="1800" dirty="0"/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2740025" y="1908558"/>
            <a:ext cx="2869797" cy="1610588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>
                <a:solidFill>
                  <a:srgbClr val="7030A0"/>
                </a:solidFill>
              </a:rPr>
              <a:t>myTank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is an object of the </a:t>
            </a:r>
            <a:r>
              <a:rPr lang="en-US" sz="1800" dirty="0" err="1">
                <a:solidFill>
                  <a:srgbClr val="FF0000"/>
                </a:solidFill>
              </a:rPr>
              <a:t>GasTank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class. </a:t>
            </a:r>
            <a:br>
              <a:rPr lang="en-US" sz="1800" dirty="0">
                <a:solidFill>
                  <a:srgbClr val="0000CC"/>
                </a:solidFill>
              </a:rPr>
            </a:br>
            <a:br>
              <a:rPr lang="en-US" sz="1200" dirty="0">
                <a:solidFill>
                  <a:srgbClr val="0000CC"/>
                </a:solidFill>
              </a:rPr>
            </a:br>
            <a:r>
              <a:rPr lang="en-US" sz="1800" dirty="0">
                <a:solidFill>
                  <a:srgbClr val="0000CC"/>
                </a:solidFill>
              </a:rPr>
              <a:t>So our </a:t>
            </a:r>
            <a:r>
              <a:rPr lang="en-US" sz="1800" dirty="0">
                <a:solidFill>
                  <a:srgbClr val="7030A0"/>
                </a:solidFill>
              </a:rPr>
              <a:t>Car</a:t>
            </a:r>
            <a:r>
              <a:rPr lang="en-US" sz="1800" dirty="0">
                <a:solidFill>
                  <a:srgbClr val="0000CC"/>
                </a:solidFill>
              </a:rPr>
              <a:t> class is using class composition.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2" grpId="0" animBg="1"/>
      <p:bldP spid="23" grpId="0" animBg="1"/>
      <p:bldP spid="24" grpId="0" animBg="1"/>
      <p:bldP spid="25" grpId="0" animBg="1"/>
      <p:bldP spid="17" grpId="0" animBg="1"/>
      <p:bldP spid="17" grpId="1" animBg="1"/>
      <p:bldP spid="5" grpId="0"/>
      <p:bldP spid="19" grpId="0" animBg="1"/>
      <p:bldP spid="1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727200" y="-146756"/>
            <a:ext cx="13320889" cy="724746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8450" y="0"/>
            <a:ext cx="1297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001576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has a constructor. </a:t>
            </a:r>
            <a:r>
              <a:rPr lang="en-US" dirty="0">
                <a:solidFill>
                  <a:schemeClr val="bg1"/>
                </a:solidFill>
              </a:rPr>
              <a:t>But it also contains a Stomach and a Brain, and they have constructors too!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03717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has a constructor. But it also contains a </a:t>
            </a:r>
            <a:r>
              <a:rPr lang="en-US" dirty="0">
                <a:solidFill>
                  <a:srgbClr val="FF0000"/>
                </a:solidFill>
              </a:rPr>
              <a:t>Stomach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</a:rPr>
              <a:t>Brain</a:t>
            </a:r>
            <a:r>
              <a:rPr lang="en-US" dirty="0"/>
              <a:t>, and they have constructors too!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01583" y="2454319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if I define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variable, how is it actually constructed?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296" y="-104175"/>
            <a:ext cx="4205604" cy="1143000"/>
          </a:xfrm>
        </p:spPr>
        <p:txBody>
          <a:bodyPr/>
          <a:lstStyle/>
          <a:p>
            <a:r>
              <a:rPr lang="en-US" sz="3600" dirty="0"/>
              <a:t>Class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8448" y="894455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</a:t>
            </a:r>
            <a:r>
              <a:rPr lang="en-US" dirty="0">
                <a:solidFill>
                  <a:srgbClr val="FF0000"/>
                </a:solidFill>
              </a:rPr>
              <a:t>construction</a:t>
            </a:r>
            <a:r>
              <a:rPr lang="en-US" dirty="0"/>
              <a:t> work when we use class composition?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br>
              <a:rPr lang="en-US" sz="1200" b="1" dirty="0"/>
            </a:br>
            <a:endParaRPr lang="en-US" sz="1200" b="1" dirty="0"/>
          </a:p>
          <a:p>
            <a:endParaRPr lang="en-US" sz="1200" b="1" dirty="0"/>
          </a:p>
          <a:p>
            <a:r>
              <a:rPr lang="en-US" sz="1500" dirty="0"/>
              <a:t>};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557" y="535054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8448" y="1674387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let’s assume that we have three classes…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093095" y="5395968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7746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246" y="-17763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</a:t>
            </a:r>
            <a:r>
              <a:rPr lang="en-US" sz="1600" dirty="0"/>
              <a:t>{</a:t>
            </a:r>
            <a:endParaRPr lang="en-US" sz="1200" b="1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Stomach() { </a:t>
            </a:r>
            <a:r>
              <a:rPr lang="en-US" dirty="0" err="1">
                <a:solidFill>
                  <a:srgbClr val="FF0000"/>
                </a:solidFill>
              </a:rPr>
              <a:t>myGas</a:t>
            </a:r>
            <a:r>
              <a:rPr lang="en-US" dirty="0">
                <a:solidFill>
                  <a:srgbClr val="FF0000"/>
                </a:solidFill>
              </a:rPr>
              <a:t> = 0; 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 void eat()  { </a:t>
            </a:r>
            <a:r>
              <a:rPr lang="en-US" dirty="0" err="1"/>
              <a:t>myGas</a:t>
            </a:r>
            <a:r>
              <a:rPr lang="en-US" dirty="0"/>
              <a:t> ++; }</a:t>
            </a:r>
          </a:p>
          <a:p>
            <a:br>
              <a:rPr lang="en-US" sz="900" b="1" dirty="0"/>
            </a:br>
            <a:r>
              <a:rPr lang="en-US" sz="1400" b="1" dirty="0"/>
              <a:t>};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218246" y="16814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Brain </a:t>
            </a:r>
            <a:r>
              <a:rPr lang="en-US" sz="1600" dirty="0"/>
              <a:t>{</a:t>
            </a:r>
            <a:endParaRPr lang="en-US" sz="1200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Brain()        { </a:t>
            </a:r>
            <a:r>
              <a:rPr lang="en-US" dirty="0" err="1">
                <a:solidFill>
                  <a:srgbClr val="FF0000"/>
                </a:solidFill>
              </a:rPr>
              <a:t>myIQ</a:t>
            </a:r>
            <a:r>
              <a:rPr lang="en-US" dirty="0">
                <a:solidFill>
                  <a:srgbClr val="FF0000"/>
                </a:solidFill>
              </a:rPr>
              <a:t> = 100; }</a:t>
            </a:r>
          </a:p>
          <a:p>
            <a:r>
              <a:rPr lang="en-US" dirty="0"/>
              <a:t>    void think() { </a:t>
            </a:r>
            <a:r>
              <a:rPr lang="en-US" dirty="0" err="1"/>
              <a:t>myIQ</a:t>
            </a:r>
            <a:r>
              <a:rPr lang="en-US" dirty="0"/>
              <a:t> += 10; }</a:t>
            </a:r>
          </a:p>
          <a:p>
            <a:br>
              <a:rPr lang="en-US" sz="1050" b="1" dirty="0"/>
            </a:br>
            <a:r>
              <a:rPr lang="en-US" sz="1400" b="1" dirty="0"/>
              <a:t>};</a:t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68403" y="4937514"/>
            <a:ext cx="40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C++ handle all this?</a:t>
            </a:r>
          </a:p>
        </p:txBody>
      </p:sp>
      <p:sp>
        <p:nvSpPr>
          <p:cNvPr id="5" name="Right Arrow 4"/>
          <p:cNvSpPr/>
          <p:nvPr/>
        </p:nvSpPr>
        <p:spPr bwMode="auto">
          <a:xfrm flipH="1">
            <a:off x="3532910" y="300070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3931312" y="1974959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flipH="1">
            <a:off x="2140612" y="3536645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0523" y="1112720"/>
            <a:ext cx="2062308" cy="892552"/>
            <a:chOff x="239398" y="1112720"/>
            <a:chExt cx="2062308" cy="892552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81100" y="118807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9398" y="1112720"/>
              <a:ext cx="157927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br>
                <a:rPr lang="en-US" sz="1600" dirty="0"/>
              </a:br>
              <a:r>
                <a:rPr lang="en-US" sz="1800" dirty="0"/>
                <a:t>    </a:t>
              </a:r>
              <a:r>
                <a:rPr lang="en-US" sz="1800" dirty="0" err="1"/>
                <a:t>int</a:t>
              </a:r>
              <a:r>
                <a:rPr lang="en-US" sz="1800" dirty="0"/>
                <a:t> </a:t>
              </a:r>
              <a:r>
                <a:rPr lang="en-US" sz="1800" dirty="0" err="1"/>
                <a:t>myGas</a:t>
              </a:r>
              <a:r>
                <a:rPr lang="en-US" sz="1800" dirty="0"/>
                <a:t>;</a:t>
              </a:r>
            </a:p>
            <a:p>
              <a:r>
                <a:rPr lang="en-US" sz="1800" dirty="0"/>
                <a:t>};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9725" y="2835337"/>
            <a:ext cx="2081558" cy="892552"/>
            <a:chOff x="239398" y="1112720"/>
            <a:chExt cx="2081558" cy="892552"/>
          </a:xfrm>
        </p:grpSpPr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00350" y="116882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398" y="1112720"/>
              <a:ext cx="158889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br>
                <a:rPr lang="en-US" sz="1600" dirty="0"/>
              </a:br>
              <a:r>
                <a:rPr lang="en-US" sz="1800" dirty="0"/>
                <a:t>     </a:t>
              </a:r>
              <a:r>
                <a:rPr lang="en-US" sz="1800" dirty="0" err="1"/>
                <a:t>int</a:t>
              </a:r>
              <a:r>
                <a:rPr lang="en-US" sz="1800" dirty="0"/>
                <a:t> </a:t>
              </a:r>
              <a:r>
                <a:rPr lang="en-US" sz="1800" dirty="0" err="1"/>
                <a:t>myIQ</a:t>
              </a:r>
              <a:r>
                <a:rPr lang="en-US" sz="1800" dirty="0"/>
                <a:t>;</a:t>
              </a:r>
            </a:p>
            <a:p>
              <a:r>
                <a:rPr lang="en-US" sz="1800" dirty="0"/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24" grpId="0"/>
      <p:bldP spid="24" grpId="1"/>
      <p:bldP spid="30" grpId="0"/>
      <p:bldP spid="30" grpId="1"/>
      <p:bldP spid="3" grpId="0"/>
      <p:bldP spid="3" grpId="1"/>
      <p:bldP spid="7" grpId="0"/>
      <p:bldP spid="10" grpId="0"/>
      <p:bldP spid="11" grpId="0"/>
      <p:bldP spid="11" grpId="1"/>
      <p:bldP spid="16" grpId="0" animBg="1"/>
      <p:bldP spid="21" grpId="0" animBg="1"/>
      <p:bldP spid="23" grpId="0"/>
      <p:bldP spid="31" grpId="0"/>
      <p:bldP spid="34" grpId="0"/>
      <p:bldP spid="35" grpId="0"/>
      <p:bldP spid="17" grpId="0"/>
      <p:bldP spid="17" grpId="1"/>
      <p:bldP spid="5" grpId="0" animBg="1"/>
      <p:bldP spid="5" grpId="1" animBg="1"/>
      <p:bldP spid="5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38587"/>
            <a:ext cx="421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</a:t>
            </a:r>
            <a:r>
              <a:rPr lang="en-US" dirty="0" err="1">
                <a:solidFill>
                  <a:srgbClr val="7030A0"/>
                </a:solidFill>
              </a:rPr>
              <a:t>HungryNerd’s</a:t>
            </a:r>
            <a:r>
              <a:rPr lang="en-US" dirty="0"/>
              <a:t> constructor should run first, right?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925261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wait! Our </a:t>
            </a:r>
            <a:r>
              <a:rPr lang="en-US" dirty="0" err="1">
                <a:solidFill>
                  <a:srgbClr val="7030A0"/>
                </a:solidFill>
              </a:rPr>
              <a:t>HungryNerd</a:t>
            </a:r>
            <a:r>
              <a:rPr lang="en-US" dirty="0">
                <a:solidFill>
                  <a:srgbClr val="7030A0"/>
                </a:solidFill>
              </a:rPr>
              <a:t> constructor </a:t>
            </a:r>
            <a:r>
              <a:rPr lang="en-US" dirty="0"/>
              <a:t>uses its </a:t>
            </a:r>
            <a:r>
              <a:rPr lang="en-US" dirty="0">
                <a:solidFill>
                  <a:srgbClr val="FF0000"/>
                </a:solidFill>
              </a:rPr>
              <a:t>Brain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Stomach</a:t>
            </a:r>
            <a:r>
              <a:rPr lang="en-US" dirty="0"/>
              <a:t> variables…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8400" y="2008043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how can it use these variables if they haven’t yet been constructed?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6117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Stomach </a:t>
              </a:r>
              <a:r>
                <a:rPr lang="en-US" sz="1800" dirty="0" err="1"/>
                <a:t>myBelly</a:t>
              </a:r>
              <a:r>
                <a:rPr lang="en-US" sz="1800" dirty="0"/>
                <a:t>;</a:t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ight Arrow 45"/>
          <p:cNvSpPr/>
          <p:nvPr/>
        </p:nvSpPr>
        <p:spPr bwMode="auto">
          <a:xfrm flipH="1">
            <a:off x="2519997" y="4087178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62324" y="3120641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can’t!  </a:t>
            </a:r>
            <a:r>
              <a:rPr lang="en-US" dirty="0" err="1">
                <a:solidFill>
                  <a:srgbClr val="7030A0"/>
                </a:solidFill>
              </a:rPr>
              <a:t>HungryNerd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needs to construct these variables first, before its own constructor can run and use them!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4817919"/>
            <a:ext cx="1802938" cy="1007812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5027904" y="4741008"/>
            <a:ext cx="195188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they’re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not initialized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yet!</a:t>
            </a:r>
          </a:p>
        </p:txBody>
      </p:sp>
    </p:spTree>
    <p:extLst>
      <p:ext uri="{BB962C8B-B14F-4D97-AF65-F5344CB8AC3E}">
        <p14:creationId xmlns:p14="http://schemas.microsoft.com/office/powerpoint/2010/main" val="1986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21" grpId="1" animBg="1"/>
      <p:bldP spid="45" grpId="1" animBg="1"/>
      <p:bldP spid="46" grpId="0" animBg="1"/>
      <p:bldP spid="46" grpId="1" animBg="1"/>
      <p:bldP spid="46" grpId="2" animBg="1"/>
      <p:bldP spid="47" grpId="0"/>
      <p:bldP spid="54" grpId="0" animBg="1"/>
      <p:bldP spid="55" grpId="0" animBg="1"/>
      <p:bldP spid="55" grpId="1" animBg="1"/>
      <p:bldP spid="55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that’s exactly what happens!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714552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When an outer object contains member objects…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90246" y="1460112"/>
            <a:ext cx="4273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automatically adds code to the outer object’s constructor to FIRST call the DEFAULT constructors of all </a:t>
            </a:r>
            <a:br>
              <a:rPr lang="en-US" sz="1800" dirty="0"/>
            </a:br>
            <a:r>
              <a:rPr lang="en-US" sz="1800" dirty="0"/>
              <a:t>the member objects…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Stomach </a:t>
              </a:r>
              <a:r>
                <a:rPr lang="en-US" sz="1800" dirty="0" err="1"/>
                <a:t>myBelly</a:t>
              </a:r>
              <a:r>
                <a:rPr lang="en-US" sz="1800" dirty="0"/>
                <a:t>;</a:t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78400" y="2727465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then AFTER they’re constructed, it runs the body of the outer object’s constructor.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5321825"/>
            <a:ext cx="1802938" cy="503906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2504246" y="5109669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Member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objects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1396" y="4167426"/>
            <a:ext cx="4046859" cy="541098"/>
          </a:xfrm>
          <a:prstGeom prst="rect">
            <a:avLst/>
          </a:prstGeom>
          <a:solidFill>
            <a:srgbClr val="A7E1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702" y="599433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0410" y="627142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13" y="414102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4039" y="439733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516118" y="42945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39396" y="7482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6960670" y="4849009"/>
            <a:ext cx="1802938" cy="487487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2115835" y="426027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533805" y="45716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305642" y="242761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271032" y="2082589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84" name="Line 72"/>
          <p:cNvSpPr>
            <a:spLocks noChangeShapeType="1"/>
          </p:cNvSpPr>
          <p:nvPr/>
        </p:nvSpPr>
        <p:spPr bwMode="auto">
          <a:xfrm>
            <a:off x="224644" y="4842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474062" y="51414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851842" y="3856523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Now our outer constructor can safely use any of the member variables!</a:t>
            </a:r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22058" y="10379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V="1">
            <a:off x="2118632" y="1196443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387765" y="4797783"/>
            <a:ext cx="33054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500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100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470597" y="53977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72"/>
          <p:cNvSpPr>
            <a:spLocks noChangeShapeType="1"/>
          </p:cNvSpPr>
          <p:nvPr/>
        </p:nvSpPr>
        <p:spPr bwMode="auto">
          <a:xfrm>
            <a:off x="310779" y="274628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 flipV="1">
            <a:off x="2207353" y="2883989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158837" y="3120641"/>
            <a:ext cx="3158836" cy="880315"/>
          </a:xfrm>
          <a:prstGeom prst="wedgeRoundRectCallout">
            <a:avLst>
              <a:gd name="adj1" fmla="val -85128"/>
              <a:gd name="adj2" fmla="val 71943"/>
              <a:gd name="adj3" fmla="val 16667"/>
            </a:avLst>
          </a:prstGeom>
          <a:solidFill>
            <a:srgbClr val="E9EC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code is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automagically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added by the compiler!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Line 72"/>
          <p:cNvSpPr>
            <a:spLocks noChangeShapeType="1"/>
          </p:cNvSpPr>
          <p:nvPr/>
        </p:nvSpPr>
        <p:spPr bwMode="auto">
          <a:xfrm>
            <a:off x="207357" y="56540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ight Arrow 65"/>
          <p:cNvSpPr/>
          <p:nvPr/>
        </p:nvSpPr>
        <p:spPr bwMode="auto">
          <a:xfrm flipH="1">
            <a:off x="1791377" y="60055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flipH="1">
            <a:off x="1520177" y="1760307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092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158 -0.270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3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2396 -0.2726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363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45" grpId="0" animBg="1"/>
      <p:bldP spid="47" grpId="0"/>
      <p:bldP spid="54" grpId="0" animBg="1"/>
      <p:bldP spid="40" grpId="0" animBg="1"/>
      <p:bldP spid="40" grpId="1" animBg="1"/>
      <p:bldP spid="9" grpId="0" animBg="1"/>
      <p:bldP spid="4" grpId="0"/>
      <p:bldP spid="4" grpId="1"/>
      <p:bldP spid="42" grpId="0"/>
      <p:bldP spid="42" grpId="1"/>
      <p:bldP spid="5" grpId="0"/>
      <p:bldP spid="56" grpId="0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4" grpId="0" animBg="1"/>
      <p:bldP spid="84" grpId="1" animBg="1"/>
      <p:bldP spid="85" grpId="0" animBg="1"/>
      <p:bldP spid="85" grpId="1" animBg="1"/>
      <p:bldP spid="86" grpId="0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17" grpId="0"/>
      <p:bldP spid="17" grpId="1"/>
      <p:bldP spid="91" grpId="0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/>
      <p:bldP spid="18" grpId="0" animBg="1"/>
      <p:bldP spid="18" grpId="1" animBg="1"/>
      <p:bldP spid="97" grpId="0" animBg="1"/>
      <p:bldP spid="97" grpId="1" animBg="1"/>
      <p:bldP spid="98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that makes sense. </a:t>
            </a:r>
            <a:br>
              <a:rPr lang="en-US" sz="1800" dirty="0"/>
            </a:br>
            <a:r>
              <a:rPr lang="en-US" sz="1800" dirty="0"/>
              <a:t>But what about </a:t>
            </a:r>
            <a:r>
              <a:rPr lang="en-US" sz="1800" dirty="0">
                <a:solidFill>
                  <a:srgbClr val="FF0000"/>
                </a:solidFill>
              </a:rPr>
              <a:t>destruction</a:t>
            </a:r>
            <a:r>
              <a:rPr lang="en-US" sz="18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22250" y="991957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At the time when our object (</a:t>
            </a:r>
            <a:r>
              <a:rPr lang="en-US" sz="1800" dirty="0" err="1"/>
              <a:t>carey</a:t>
            </a:r>
            <a:r>
              <a:rPr lang="en-US" sz="1800" dirty="0"/>
              <a:t>) goes out of scope, C++ automatically calls its destructor.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98608" y="2091153"/>
            <a:ext cx="417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but which destructor runs first? </a:t>
            </a:r>
            <a:r>
              <a:rPr lang="en-US" sz="1800" dirty="0" err="1">
                <a:solidFill>
                  <a:srgbClr val="FF0000"/>
                </a:solidFill>
              </a:rPr>
              <a:t>HungryNerd’s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Stomach’s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006600"/>
                </a:solidFill>
              </a:rPr>
              <a:t>Brain’s</a:t>
            </a:r>
            <a:r>
              <a:rPr lang="en-US" sz="1800" dirty="0"/>
              <a:t>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832874" y="2913350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Well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is allowed to use its member variables in its destructor…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0" name="Line 72"/>
          <p:cNvSpPr>
            <a:spLocks noChangeShapeType="1"/>
          </p:cNvSpPr>
          <p:nvPr/>
        </p:nvSpPr>
        <p:spPr bwMode="auto">
          <a:xfrm>
            <a:off x="4906069" y="664075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Right Arrow 101"/>
          <p:cNvSpPr/>
          <p:nvPr/>
        </p:nvSpPr>
        <p:spPr bwMode="auto">
          <a:xfrm flipH="1">
            <a:off x="2561561" y="4153280"/>
            <a:ext cx="2010438" cy="103935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4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5006" y="3735547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they can’t be destructed until </a:t>
            </a:r>
            <a:r>
              <a:rPr lang="en-US" sz="1800" dirty="0" err="1">
                <a:solidFill>
                  <a:srgbClr val="FF0000"/>
                </a:solidFill>
              </a:rPr>
              <a:t>HungryNerd’s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destructor finishes!</a:t>
            </a:r>
          </a:p>
        </p:txBody>
      </p:sp>
      <p:sp>
        <p:nvSpPr>
          <p:cNvPr id="104" name="Right Arrow 103"/>
          <p:cNvSpPr/>
          <p:nvPr/>
        </p:nvSpPr>
        <p:spPr bwMode="auto">
          <a:xfrm flipH="1">
            <a:off x="5320343" y="6182219"/>
            <a:ext cx="2010438" cy="917079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calls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carey’s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destructor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ight Arrow 104"/>
          <p:cNvSpPr/>
          <p:nvPr/>
        </p:nvSpPr>
        <p:spPr bwMode="auto">
          <a:xfrm rot="1465268" flipH="1">
            <a:off x="468888" y="5003580"/>
            <a:ext cx="3051237" cy="15590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 can only be destructed</a:t>
            </a:r>
            <a:r>
              <a:rPr kumimoji="0" lang="en-US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5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en-US" sz="1500" b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the outer destructor finishes</a:t>
            </a:r>
            <a:r>
              <a:rPr kumimoji="0" lang="en-US" sz="15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92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47" grpId="0"/>
      <p:bldP spid="47" grpId="1"/>
      <p:bldP spid="86" grpId="0"/>
      <p:bldP spid="86" grpId="1"/>
      <p:bldP spid="98" grpId="0" animBg="1"/>
      <p:bldP spid="100" grpId="0" animBg="1"/>
      <p:bldP spid="100" grpId="1" animBg="1"/>
      <p:bldP spid="101" grpId="1" animBg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5" grpId="0" animBg="1"/>
      <p:bldP spid="10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2413" y="44585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what happens?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2957" y="524460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 C++ compiler adds code to the end of the outer destructor to call the inner objects’ destructors.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462794" y="5196135"/>
            <a:ext cx="3298713" cy="541098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88627" y="5970653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6335" y="624774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8511" y="51697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5437" y="542604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398773" y="451048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239396" y="10517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6525" y="4691684"/>
            <a:ext cx="330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407952" y="48171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72"/>
          <p:cNvSpPr>
            <a:spLocks noChangeShapeType="1"/>
          </p:cNvSpPr>
          <p:nvPr/>
        </p:nvSpPr>
        <p:spPr bwMode="auto">
          <a:xfrm>
            <a:off x="277090" y="27315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271114" y="5282613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7030A0"/>
                </a:solidFill>
              </a:rPr>
              <a:t>120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Line 72"/>
          <p:cNvSpPr>
            <a:spLocks noChangeShapeType="1"/>
          </p:cNvSpPr>
          <p:nvPr/>
        </p:nvSpPr>
        <p:spPr bwMode="auto">
          <a:xfrm>
            <a:off x="228600" y="5072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310394" y="53371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801535" y="1951188"/>
            <a:ext cx="435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Then, after the outer destructor runs, it calls the destructors of the inner objects </a:t>
            </a:r>
            <a:r>
              <a:rPr lang="en-US" sz="1500" dirty="0">
                <a:solidFill>
                  <a:srgbClr val="FF0000"/>
                </a:solidFill>
              </a:rPr>
              <a:t>(in reverse order of construction)</a:t>
            </a:r>
            <a:r>
              <a:rPr lang="en-US" dirty="0"/>
              <a:t>.</a:t>
            </a: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6601" y="3015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000" y="391761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Argh!</a:t>
            </a:r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 flipH="1">
            <a:off x="4000748" y="2646574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97539" y="559971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H="1">
            <a:off x="4323740" y="929475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226375" y="13173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116196" y="422425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Fart!</a:t>
            </a:r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>
            <a:off x="191714" y="57383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895094" y="2931199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Finally, after all embedded objects have been destructed, the outer object’s memory is freed.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817270" y="1499478"/>
            <a:ext cx="4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the outer destructor runs first.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821469" y="3884114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of course, if an embedded object has its own embedded object(s), this process is repeated.</a:t>
            </a:r>
          </a:p>
        </p:txBody>
      </p:sp>
    </p:spTree>
    <p:extLst>
      <p:ext uri="{BB962C8B-B14F-4D97-AF65-F5344CB8AC3E}">
        <p14:creationId xmlns:p14="http://schemas.microsoft.com/office/powerpoint/2010/main" val="383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9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4965 -0.1583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4202 -0.0803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35" grpId="0"/>
      <p:bldP spid="90" grpId="0"/>
      <p:bldP spid="17" grpId="0"/>
      <p:bldP spid="91" grpId="0"/>
      <p:bldP spid="91" grpId="1"/>
      <p:bldP spid="96" grpId="0"/>
      <p:bldP spid="96" grpId="1"/>
      <p:bldP spid="101" grpId="0" animBg="1"/>
      <p:bldP spid="54" grpId="0" animBg="1"/>
      <p:bldP spid="55" grpId="0"/>
      <p:bldP spid="55" grpId="1"/>
      <p:bldP spid="56" grpId="0"/>
      <p:bldP spid="56" grpId="1"/>
      <p:bldP spid="57" grpId="0"/>
      <p:bldP spid="58" grpId="0"/>
      <p:bldP spid="61" grpId="0" animBg="1"/>
      <p:bldP spid="61" grpId="1" animBg="1"/>
      <p:bldP spid="62" grpId="0" animBg="1"/>
      <p:bldP spid="62" grpId="1" animBg="1"/>
      <p:bldP spid="63" grpId="0"/>
      <p:bldP spid="63" grpId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 animBg="1"/>
      <p:bldP spid="68" grpId="1" animBg="1"/>
      <p:bldP spid="76" grpId="0"/>
      <p:bldP spid="78" grpId="0" animBg="1"/>
      <p:bldP spid="78" grpId="1" animBg="1"/>
      <p:bldP spid="2" grpId="0"/>
      <p:bldP spid="2" grpId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2" grpId="0" animBg="1"/>
      <p:bldP spid="92" grpId="1" animBg="1"/>
      <p:bldP spid="94" grpId="0"/>
      <p:bldP spid="94" grpId="1"/>
      <p:bldP spid="95" grpId="0" animBg="1"/>
      <p:bldP spid="95" grpId="1" animBg="1"/>
      <p:bldP spid="97" grpId="0"/>
      <p:bldP spid="105" grpId="0"/>
      <p:bldP spid="10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5562601" y="5537343"/>
            <a:ext cx="3561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it ensures that when your outer object goes away, its </a:t>
            </a:r>
            <a:r>
              <a:rPr lang="en-US" sz="1800" dirty="0">
                <a:solidFill>
                  <a:srgbClr val="FF0000"/>
                </a:solidFill>
              </a:rPr>
              <a:t>embedded object variables </a:t>
            </a:r>
            <a:r>
              <a:rPr lang="en-US" sz="1800" dirty="0">
                <a:solidFill>
                  <a:schemeClr val="tx2"/>
                </a:solidFill>
              </a:rPr>
              <a:t>will be </a:t>
            </a:r>
            <a:r>
              <a:rPr lang="en-US" sz="1800" dirty="0">
                <a:solidFill>
                  <a:srgbClr val="FF0000"/>
                </a:solidFill>
              </a:rPr>
              <a:t>destructed</a:t>
            </a:r>
            <a:r>
              <a:rPr lang="en-US" sz="1800" dirty="0">
                <a:solidFill>
                  <a:schemeClr val="tx2"/>
                </a:solidFill>
              </a:rPr>
              <a:t> too!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997726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why does C++ auto-generate constructors and destructors for your classes if you don’t define your own?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1873378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2375" y="3176236"/>
            <a:ext cx="5290226" cy="154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399" y="1753771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myBelly.eat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Belly </a:t>
            </a:r>
            <a:r>
              <a:rPr lang="en-US" sz="1800" b="1" dirty="0" err="1">
                <a:latin typeface="Courier New" pitchFamily="49" charset="0"/>
              </a:rPr>
              <a:t>myBelly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047" y="1616715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//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no</a:t>
            </a:r>
            <a:r>
              <a:rPr lang="en-US" sz="1800" b="1" dirty="0">
                <a:latin typeface="Courier New" pitchFamily="49" charset="0"/>
              </a:rPr>
              <a:t> user-defined </a:t>
            </a:r>
            <a:r>
              <a:rPr lang="en-US" sz="1800" b="1" dirty="0" err="1">
                <a:latin typeface="Courier New" pitchFamily="49" charset="0"/>
              </a:rPr>
              <a:t>c’tor</a:t>
            </a:r>
            <a:r>
              <a:rPr lang="en-US" sz="1800" b="1" dirty="0">
                <a:latin typeface="Courier New" pitchFamily="49" charset="0"/>
              </a:rPr>
              <a:t> or </a:t>
            </a:r>
            <a:r>
              <a:rPr lang="en-US" sz="1800" b="1" dirty="0" err="1">
                <a:latin typeface="Courier New" pitchFamily="49" charset="0"/>
              </a:rPr>
              <a:t>d’tor</a:t>
            </a:r>
            <a:r>
              <a:rPr lang="en-US" sz="1800" b="1" dirty="0">
                <a:latin typeface="Courier New" pitchFamily="49" charset="0"/>
              </a:rPr>
              <a:t>!</a:t>
            </a:r>
            <a:endParaRPr lang="en-US" sz="18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642044" y="2435214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Answer: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To ensure that each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member object is properly constructed and destructed!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622588" y="3975192"/>
            <a:ext cx="35019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ensures that by the time your other member functions use your </a:t>
            </a:r>
            <a:r>
              <a:rPr lang="en-US" sz="1800" dirty="0">
                <a:solidFill>
                  <a:srgbClr val="FF0000"/>
                </a:solidFill>
              </a:rPr>
              <a:t>embedded object variables</a:t>
            </a:r>
            <a:r>
              <a:rPr lang="en-US" sz="1800" dirty="0">
                <a:solidFill>
                  <a:schemeClr val="tx2"/>
                </a:solidFill>
              </a:rPr>
              <a:t>, they’ll be properly </a:t>
            </a:r>
            <a:r>
              <a:rPr lang="en-US" sz="1800" dirty="0">
                <a:solidFill>
                  <a:srgbClr val="FF0000"/>
                </a:solidFill>
              </a:rPr>
              <a:t>initialized</a:t>
            </a:r>
            <a:r>
              <a:rPr lang="en-US" sz="18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642044" y="997726"/>
            <a:ext cx="3482500" cy="589025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destructor</a:t>
              </a:r>
            </a:p>
          </p:txBody>
        </p:sp>
      </p:grpSp>
      <p:sp>
        <p:nvSpPr>
          <p:cNvPr id="36" name="Right Arrow 35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7" name="Right Arrow 36"/>
          <p:cNvSpPr/>
          <p:nvPr/>
        </p:nvSpPr>
        <p:spPr bwMode="auto">
          <a:xfrm flipH="1">
            <a:off x="2530174" y="572634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variables...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ight Arrow 37"/>
          <p:cNvSpPr/>
          <p:nvPr/>
        </p:nvSpPr>
        <p:spPr bwMode="auto">
          <a:xfrm flipH="1">
            <a:off x="2736088" y="4704960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will be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initialized prior to their use here!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4740115" y="338267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ight Arrow 41"/>
          <p:cNvSpPr/>
          <p:nvPr/>
        </p:nvSpPr>
        <p:spPr bwMode="auto">
          <a:xfrm flipH="1">
            <a:off x="2558211" y="5726347"/>
            <a:ext cx="5019489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 will be </a:t>
            </a:r>
            <a:b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destructed when the outer object goes away.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74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3416E-6 L 3.33333E-6 0.359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-2.77778E-7 0.02153 -2.77778E-7 0.04329 -2.77778E-7 0.06505 " pathEditMode="relative" rAng="0" ptsTypes="f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5715" grpId="0"/>
      <p:bldP spid="5" grpId="0" animBg="1"/>
      <p:bldP spid="5" grpId="1" animBg="1"/>
      <p:bldP spid="17" grpId="0"/>
      <p:bldP spid="2" grpId="0"/>
      <p:bldP spid="2" grpId="1"/>
      <p:bldP spid="41" grpId="0" animBg="1"/>
      <p:bldP spid="19" grpId="0"/>
      <p:bldP spid="115728" grpId="0"/>
      <p:bldP spid="3" grpId="0"/>
      <p:bldP spid="22" grpId="0"/>
      <p:bldP spid="27" grpId="0"/>
      <p:bldP spid="6" grpId="0" animBg="1"/>
      <p:bldP spid="6" grpId="1" animBg="1"/>
      <p:bldP spid="6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2920872"/>
            <a:ext cx="35019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Just be careful!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232480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92594" y="3534076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Remember, that the auto-added default constructor...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152399" y="4219246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myBelly.eat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Belly </a:t>
            </a:r>
            <a:r>
              <a:rPr lang="en-US" sz="1800" b="1" dirty="0" err="1">
                <a:latin typeface="Courier New" pitchFamily="49" charset="0"/>
              </a:rPr>
              <a:t>myBelly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399" y="6516547"/>
            <a:ext cx="2095018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9434" y="6459202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7030A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destructor</a:t>
              </a:r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686279" y="5222111"/>
            <a:ext cx="3561629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54" y="5026266"/>
            <a:ext cx="533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 “Happy “ &lt;&lt;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“’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birthday!”;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20229866" flipH="1">
            <a:off x="2554690" y="3720884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they’ll have a random value here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20787293" flipH="1">
            <a:off x="2108003" y="5654020"/>
            <a:ext cx="3331981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wont initialize your object’s primitive variables…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595744" y="4264048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FF0000"/>
                </a:solidFill>
              </a:rPr>
              <a:t>WON’T</a:t>
            </a:r>
            <a:r>
              <a:rPr lang="en-US" sz="1900" dirty="0">
                <a:solidFill>
                  <a:schemeClr val="tx2"/>
                </a:solidFill>
              </a:rPr>
              <a:t> initialize your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rgbClr val="7030A0"/>
                </a:solidFill>
              </a:rPr>
              <a:t>primitive member variables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  <p:cxnSp>
        <p:nvCxnSpPr>
          <p:cNvPr id="12" name="Curved Connector 11"/>
          <p:cNvCxnSpPr/>
          <p:nvPr/>
        </p:nvCxnSpPr>
        <p:spPr bwMode="auto">
          <a:xfrm rot="5400000">
            <a:off x="4250267" y="2944446"/>
            <a:ext cx="1702712" cy="570841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618894" y="5182193"/>
            <a:ext cx="3501956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if your class has any primitives (</a:t>
            </a:r>
            <a:r>
              <a:rPr lang="en-US" sz="1900" dirty="0" err="1">
                <a:solidFill>
                  <a:schemeClr val="tx2"/>
                </a:solidFill>
              </a:rPr>
              <a:t>ints</a:t>
            </a:r>
            <a:r>
              <a:rPr lang="en-US" sz="1900" dirty="0">
                <a:solidFill>
                  <a:schemeClr val="tx2"/>
                </a:solidFill>
              </a:rPr>
              <a:t>, bools, floats, doubles, etc.) you </a:t>
            </a:r>
            <a:r>
              <a:rPr lang="en-US" sz="1900" dirty="0">
                <a:solidFill>
                  <a:srgbClr val="FF0000"/>
                </a:solidFill>
              </a:rPr>
              <a:t>should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define your own constructor </a:t>
            </a:r>
            <a:r>
              <a:rPr lang="en-US" sz="1900" dirty="0">
                <a:solidFill>
                  <a:schemeClr val="tx2"/>
                </a:solidFill>
              </a:rPr>
              <a:t>and </a:t>
            </a:r>
            <a:r>
              <a:rPr lang="en-US" sz="1900" dirty="0">
                <a:solidFill>
                  <a:srgbClr val="FF0000"/>
                </a:solidFill>
              </a:rPr>
              <a:t>initialize them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6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53" grpId="0" animBg="1"/>
      <p:bldP spid="19" grpId="0"/>
      <p:bldP spid="22" grpId="0"/>
      <p:bldP spid="7" grpId="0" animBg="1"/>
      <p:bldP spid="31" grpId="0"/>
      <p:bldP spid="51" grpId="0" animBg="1"/>
      <p:bldP spid="52" grpId="0"/>
      <p:bldP spid="54" grpId="0" animBg="1"/>
      <p:bldP spid="55" grpId="0" animBg="1"/>
      <p:bldP spid="56" grpId="0" animBg="1"/>
      <p:bldP spid="57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Constructors, Destructors, </a:t>
            </a:r>
            <a:r>
              <a:rPr lang="en-US" sz="3200" dirty="0" err="1">
                <a:solidFill>
                  <a:schemeClr val="tx2"/>
                </a:solidFill>
              </a:rPr>
              <a:t>etc</a:t>
            </a:r>
            <a:r>
              <a:rPr lang="en-US" sz="3200" dirty="0">
                <a:solidFill>
                  <a:schemeClr val="tx2"/>
                </a:solidFill>
              </a:rPr>
              <a:t>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we’re about to learn a bunch of </a:t>
            </a:r>
            <a:r>
              <a:rPr lang="en-US" sz="2800" dirty="0">
                <a:solidFill>
                  <a:srgbClr val="FF0000"/>
                </a:solidFill>
              </a:rPr>
              <a:t>really boring syntax</a:t>
            </a:r>
            <a:r>
              <a:rPr lang="en-US" sz="28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But you can’t write C++ programs without this stuff.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194894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you’ll need it for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job interviews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525645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0246" y="179962"/>
            <a:ext cx="4275933" cy="1143000"/>
          </a:xfrm>
        </p:spPr>
        <p:txBody>
          <a:bodyPr/>
          <a:lstStyle/>
          <a:p>
            <a:r>
              <a:rPr lang="en-US" sz="2400" dirty="0"/>
              <a:t>Class Composition Construction + Destruction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8246" y="441555"/>
            <a:ext cx="4572000" cy="1661993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Ack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>
                <a:solidFill>
                  <a:srgbClr val="006600"/>
                </a:solidFill>
              </a:rPr>
              <a:t>Ack</a:t>
            </a:r>
            <a:r>
              <a:rPr lang="en-US" dirty="0">
                <a:solidFill>
                  <a:srgbClr val="006600"/>
                </a:solidFill>
              </a:rPr>
              <a:t>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</a:t>
            </a:r>
            <a:r>
              <a:rPr lang="en-US" dirty="0" err="1">
                <a:solidFill>
                  <a:srgbClr val="FF0000"/>
                </a:solidFill>
              </a:rPr>
              <a:t>Ack</a:t>
            </a:r>
            <a:r>
              <a:rPr lang="en-US" dirty="0">
                <a:solidFill>
                  <a:srgbClr val="FF0000"/>
                </a:solidFill>
              </a:rPr>
              <a:t>()            { … }</a:t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8246" y="2157237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Bar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Bar()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~Bar()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   </a:t>
            </a:r>
            <a:r>
              <a:rPr lang="en-US" sz="1800" b="1" dirty="0" err="1">
                <a:solidFill>
                  <a:srgbClr val="7030A0"/>
                </a:solidFill>
              </a:rPr>
              <a:t>Ack</a:t>
            </a:r>
            <a:r>
              <a:rPr lang="en-US" sz="1800" b="1" dirty="0">
                <a:solidFill>
                  <a:srgbClr val="7030A0"/>
                </a:solidFill>
              </a:rPr>
              <a:t>     </a:t>
            </a:r>
            <a:r>
              <a:rPr lang="en-US" sz="1800" b="1" dirty="0" err="1">
                <a:solidFill>
                  <a:srgbClr val="7030A0"/>
                </a:solidFill>
              </a:rPr>
              <a:t>myAck</a:t>
            </a:r>
            <a:r>
              <a:rPr lang="en-US" sz="1800" b="1" dirty="0">
                <a:solidFill>
                  <a:srgbClr val="7030A0"/>
                </a:solidFill>
              </a:rPr>
              <a:t>;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dirty="0"/>
              <a:t>};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246" y="4410813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rgbClr val="006600"/>
                </a:solidFill>
              </a:rPr>
              <a:t>Foo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Foo()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~Foo()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  Bar    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myBar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Foo      x;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  <a:p>
            <a:r>
              <a:rPr lang="en-US" sz="1400" b="1" dirty="0"/>
              <a:t>}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16196" y="1425661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Alright, so here’s the order the constructors will run…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007380" y="5879259"/>
            <a:ext cx="450764" cy="363830"/>
            <a:chOff x="5879910" y="3754877"/>
            <a:chExt cx="450764" cy="363830"/>
          </a:xfrm>
        </p:grpSpPr>
        <p:sp>
          <p:nvSpPr>
            <p:cNvPr id="8" name="Oval 7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9910" y="377696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9554" y="4783906"/>
            <a:ext cx="482825" cy="363830"/>
            <a:chOff x="5863880" y="3754877"/>
            <a:chExt cx="482825" cy="363830"/>
          </a:xfrm>
        </p:grpSpPr>
        <p:sp>
          <p:nvSpPr>
            <p:cNvPr id="22" name="Oval 2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45829" y="2527002"/>
            <a:ext cx="482825" cy="363830"/>
            <a:chOff x="5863880" y="3754877"/>
            <a:chExt cx="482825" cy="363830"/>
          </a:xfrm>
        </p:grpSpPr>
        <p:sp>
          <p:nvSpPr>
            <p:cNvPr id="25" name="Oval 24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1410511" y="1224691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397543" y="2929744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397542" y="5195569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Bar()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15056" y="1550613"/>
            <a:ext cx="826851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902088" y="3255666"/>
            <a:ext cx="959793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902087" y="5521491"/>
            <a:ext cx="959794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~Bar()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321983" y="898993"/>
            <a:ext cx="482825" cy="363830"/>
            <a:chOff x="5863880" y="3754877"/>
            <a:chExt cx="482825" cy="363830"/>
          </a:xfrm>
        </p:grpSpPr>
        <p:sp>
          <p:nvSpPr>
            <p:cNvPr id="36" name="Oval 3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#4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07982" y="2527002"/>
            <a:ext cx="482825" cy="363830"/>
            <a:chOff x="5863880" y="3754877"/>
            <a:chExt cx="482825" cy="363830"/>
          </a:xfrm>
        </p:grpSpPr>
        <p:sp>
          <p:nvSpPr>
            <p:cNvPr id="39" name="Oval 3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#5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4257" y="4783906"/>
            <a:ext cx="482825" cy="363830"/>
            <a:chOff x="5863880" y="3754877"/>
            <a:chExt cx="482825" cy="363830"/>
          </a:xfrm>
        </p:grpSpPr>
        <p:sp>
          <p:nvSpPr>
            <p:cNvPr id="42" name="Oval 4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#6</a:t>
              </a:r>
            </a:p>
          </p:txBody>
        </p:sp>
      </p:grpSp>
      <p:sp>
        <p:nvSpPr>
          <p:cNvPr id="20" name="Rounded Rectangular Callout 19"/>
          <p:cNvSpPr/>
          <p:nvPr/>
        </p:nvSpPr>
        <p:spPr bwMode="auto">
          <a:xfrm>
            <a:off x="1361871" y="48641"/>
            <a:ext cx="3900791" cy="632298"/>
          </a:xfrm>
          <a:prstGeom prst="wedgeRoundRectCallout">
            <a:avLst>
              <a:gd name="adj1" fmla="val -42963"/>
              <a:gd name="adj2" fmla="val 12836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preamble does nothing.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83154" y="2364424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here’s the order the destructors will run…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262662" y="6433568"/>
            <a:ext cx="450764" cy="363830"/>
            <a:chOff x="5879910" y="3754877"/>
            <a:chExt cx="450764" cy="363830"/>
          </a:xfrm>
        </p:grpSpPr>
        <p:sp>
          <p:nvSpPr>
            <p:cNvPr id="47" name="Oval 46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910" y="377291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87935" y="5797256"/>
            <a:ext cx="482825" cy="363830"/>
            <a:chOff x="5863880" y="3754877"/>
            <a:chExt cx="482825" cy="363830"/>
          </a:xfrm>
        </p:grpSpPr>
        <p:sp>
          <p:nvSpPr>
            <p:cNvPr id="50" name="Oval 49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087068" y="5816712"/>
            <a:ext cx="482825" cy="363830"/>
            <a:chOff x="5863880" y="3754877"/>
            <a:chExt cx="482825" cy="363830"/>
          </a:xfrm>
        </p:grpSpPr>
        <p:sp>
          <p:nvSpPr>
            <p:cNvPr id="53" name="Oval 52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282914" y="3531479"/>
            <a:ext cx="482825" cy="363830"/>
            <a:chOff x="5863880" y="3754877"/>
            <a:chExt cx="482825" cy="363830"/>
          </a:xfrm>
        </p:grpSpPr>
        <p:sp>
          <p:nvSpPr>
            <p:cNvPr id="56" name="Oval 5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82047" y="3550935"/>
            <a:ext cx="482825" cy="363830"/>
            <a:chOff x="5863880" y="3754877"/>
            <a:chExt cx="482825" cy="363830"/>
          </a:xfrm>
        </p:grpSpPr>
        <p:sp>
          <p:nvSpPr>
            <p:cNvPr id="59" name="Oval 5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#5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315774" y="1812120"/>
            <a:ext cx="482824" cy="363830"/>
            <a:chOff x="5863880" y="3754877"/>
            <a:chExt cx="482824" cy="363830"/>
          </a:xfrm>
        </p:grpSpPr>
        <p:sp>
          <p:nvSpPr>
            <p:cNvPr id="62" name="Oval 6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3880" y="3772915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#6</a:t>
              </a:r>
            </a:p>
          </p:txBody>
        </p:sp>
      </p:grpSp>
      <p:sp>
        <p:nvSpPr>
          <p:cNvPr id="67" name="Rounded Rectangular Callout 66"/>
          <p:cNvSpPr/>
          <p:nvPr/>
        </p:nvSpPr>
        <p:spPr bwMode="auto">
          <a:xfrm>
            <a:off x="3978613" y="3195874"/>
            <a:ext cx="3792755" cy="870288"/>
          </a:xfrm>
          <a:prstGeom prst="wedgeRoundRectCallout">
            <a:avLst>
              <a:gd name="adj1" fmla="val -61673"/>
              <a:gd name="adj2" fmla="val -204701"/>
              <a:gd name="adj3" fmla="val 16667"/>
            </a:avLst>
          </a:prstGeom>
          <a:solidFill>
            <a:srgbClr val="FA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</a:t>
            </a:r>
            <a:r>
              <a:rPr lang="en-US" sz="1600" dirty="0" err="1"/>
              <a:t>postamble</a:t>
            </a:r>
            <a:r>
              <a:rPr lang="en-US" sz="1600" dirty="0"/>
              <a:t>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does nothing.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7984" y="6060896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45" grpId="0"/>
      <p:bldP spid="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Class 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Of course, things are never quite so simple…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look at a slightly more complex </a:t>
            </a:r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class composition </a:t>
            </a:r>
            <a:r>
              <a:rPr lang="en-US" sz="2400" dirty="0"/>
              <a:t>example.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change the </a:t>
            </a:r>
            <a:r>
              <a:rPr lang="en-US" sz="2400" dirty="0">
                <a:solidFill>
                  <a:srgbClr val="FF0000"/>
                </a:solidFill>
              </a:rPr>
              <a:t>constructor</a:t>
            </a:r>
            <a:r>
              <a:rPr lang="en-US" sz="2400" dirty="0"/>
              <a:t> of our Stomach class so it </a:t>
            </a:r>
            <a:r>
              <a:rPr lang="en-US" sz="2400" dirty="0">
                <a:solidFill>
                  <a:srgbClr val="FF0000"/>
                </a:solidFill>
              </a:rPr>
              <a:t>REQUIRES</a:t>
            </a:r>
            <a:r>
              <a:rPr lang="en-US" sz="2400" dirty="0"/>
              <a:t> the user to specify the </a:t>
            </a:r>
            <a:r>
              <a:rPr lang="en-US" sz="2400" dirty="0">
                <a:solidFill>
                  <a:srgbClr val="6600CC"/>
                </a:solidFill>
              </a:rPr>
              <a:t>amount of gas </a:t>
            </a:r>
            <a:r>
              <a:rPr lang="en-US" sz="2400" dirty="0"/>
              <a:t>each </a:t>
            </a:r>
            <a:r>
              <a:rPr lang="en-US" sz="2400" dirty="0">
                <a:solidFill>
                  <a:srgbClr val="6600CC"/>
                </a:solidFill>
              </a:rPr>
              <a:t>stomach</a:t>
            </a:r>
            <a:r>
              <a:rPr lang="en-US" sz="2400" dirty="0"/>
              <a:t> starts with.</a:t>
            </a:r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farts</a:t>
              </a: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farts</a:t>
              </a:r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340757" y="4972785"/>
            <a:ext cx="65475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our </a:t>
            </a:r>
            <a:r>
              <a:rPr lang="en-US" sz="2400" dirty="0" err="1">
                <a:solidFill>
                  <a:schemeClr val="accent6"/>
                </a:solidFill>
              </a:rPr>
              <a:t>Hungry</a:t>
            </a:r>
            <a:r>
              <a:rPr lang="en-US" sz="2400" dirty="0" err="1">
                <a:solidFill>
                  <a:schemeClr val="accent2"/>
                </a:solidFill>
              </a:rPr>
              <a:t>Nerd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class?</a:t>
            </a:r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endParaRPr lang="en-US" sz="1800" dirty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00427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   ~Stomach() { </a:t>
            </a:r>
            <a:r>
              <a:rPr lang="en-US" sz="1800" dirty="0" err="1">
                <a:solidFill>
                  <a:srgbClr val="FF0000"/>
                </a:solidFill>
              </a:rPr>
              <a:t>cout</a:t>
            </a:r>
            <a:r>
              <a:rPr lang="en-US" sz="1800" dirty="0">
                <a:solidFill>
                  <a:srgbClr val="FF0000"/>
                </a:solidFill>
              </a:rPr>
              <a:t> &lt;&lt; “Fart!\n”; 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>
                <a:solidFill>
                  <a:srgbClr val="000099"/>
                </a:solidFill>
              </a:rPr>
              <a:t>   void eat()  { </a:t>
            </a:r>
            <a:r>
              <a:rPr lang="en-US" sz="1900" dirty="0" err="1">
                <a:solidFill>
                  <a:srgbClr val="FF3300"/>
                </a:solidFill>
              </a:rPr>
              <a:t>myGas</a:t>
            </a:r>
            <a:r>
              <a:rPr lang="en-US" sz="1900" dirty="0">
                <a:solidFill>
                  <a:srgbClr val="FF3300"/>
                </a:solidFill>
              </a:rPr>
              <a:t> 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private: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myGas</a:t>
            </a:r>
            <a:r>
              <a:rPr lang="en-US" sz="1800" dirty="0">
                <a:solidFill>
                  <a:srgbClr val="000099"/>
                </a:solidFill>
              </a:rPr>
              <a:t>;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 err="1">
                <a:solidFill>
                  <a:srgbClr val="FF0000"/>
                </a:solidFill>
              </a:rPr>
              <a:t>myGas</a:t>
            </a:r>
            <a:r>
              <a:rPr lang="en-US" sz="1800" dirty="0">
                <a:solidFill>
                  <a:srgbClr val="FF0000"/>
                </a:solidFill>
              </a:rPr>
              <a:t>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startGas</a:t>
            </a:r>
            <a:r>
              <a:rPr lang="en-US" dirty="0">
                <a:solidFill>
                  <a:schemeClr val="accent2"/>
                </a:solidFill>
              </a:rPr>
              <a:t>) </a:t>
            </a: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err="1"/>
              <a:t>myGas</a:t>
            </a:r>
            <a:r>
              <a:rPr lang="en-US" dirty="0"/>
              <a:t> = </a:t>
            </a:r>
            <a:r>
              <a:rPr lang="en-US" dirty="0" err="1"/>
              <a:t>startGas</a:t>
            </a:r>
            <a:r>
              <a:rPr lang="en-US" dirty="0"/>
              <a:t>;</a:t>
            </a:r>
          </a:p>
          <a:p>
            <a:r>
              <a:rPr lang="en-US" sz="1400" dirty="0"/>
              <a:t>  }</a:t>
            </a: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/>
              <a:t>Ok, so now our new </a:t>
            </a:r>
            <a:r>
              <a:rPr lang="en-US" sz="1800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constructor </a:t>
            </a:r>
            <a:r>
              <a:rPr lang="en-US" sz="1800" dirty="0">
                <a:solidFill>
                  <a:srgbClr val="FF0000"/>
                </a:solidFill>
              </a:rPr>
              <a:t>REQUIRES</a:t>
            </a:r>
            <a:r>
              <a:rPr lang="en-US" sz="1800" dirty="0"/>
              <a:t> us to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pass in a value</a:t>
            </a:r>
            <a:r>
              <a:rPr lang="en-US" sz="1800" dirty="0"/>
              <a:t>…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/>
              <a:t>And here’s how we create a new Stomach variable…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1871015" y="5269966"/>
            <a:ext cx="5934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our </a:t>
            </a:r>
            <a:r>
              <a:rPr lang="en-US" sz="2400" dirty="0" err="1"/>
              <a:t>HungryNerd</a:t>
            </a:r>
            <a:r>
              <a:rPr lang="en-US" sz="2400" dirty="0"/>
              <a:t> class still compile?</a:t>
            </a:r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59792" y="5867410"/>
            <a:ext cx="12282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828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5" name="Group 4"/>
            <p:cNvGrpSpPr/>
            <p:nvPr/>
          </p:nvGrpSpPr>
          <p:grpSpPr>
            <a:xfrm>
              <a:off x="4634753" y="899531"/>
              <a:ext cx="4191000" cy="4063310"/>
              <a:chOff x="4634753" y="899531"/>
              <a:chExt cx="4191000" cy="4063310"/>
            </a:xfrm>
          </p:grpSpPr>
          <p:grpSp>
            <p:nvGrpSpPr>
              <p:cNvPr id="9217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063310"/>
                <a:chOff x="2928" y="712"/>
                <a:chExt cx="2640" cy="2896"/>
              </a:xfrm>
            </p:grpSpPr>
            <p:sp>
              <p:nvSpPr>
                <p:cNvPr id="92167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6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1496" cy="28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</a:t>
                  </a:r>
                  <a:r>
                    <a:rPr lang="en-US" sz="1800" dirty="0" err="1">
                      <a:solidFill>
                        <a:srgbClr val="6600CC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 </a:t>
                  </a:r>
                  <a:endParaRPr lang="en-US" sz="1800" dirty="0"/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 </a:t>
                  </a:r>
                  <a:r>
                    <a:rPr lang="en-US" sz="1800" dirty="0" err="1">
                      <a:solidFill>
                        <a:schemeClr val="accent2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chemeClr val="accent2"/>
                      </a:solidFill>
                    </a:rPr>
                    <a:t>()  </a:t>
                  </a:r>
                </a:p>
                <a:p>
                  <a:r>
                    <a:rPr lang="en-US" sz="1200" b="1" dirty="0"/>
                    <a:t>   { 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  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myBelly.eat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();</a:t>
                  </a:r>
                  <a:br>
                    <a:rPr lang="en-US" sz="1800" dirty="0">
                      <a:solidFill>
                        <a:srgbClr val="FF0000"/>
                      </a:solidFill>
                    </a:rPr>
                  </a:br>
                  <a:r>
                    <a:rPr lang="en-US" sz="1800" dirty="0"/>
                    <a:t>       </a:t>
                  </a:r>
                  <a:r>
                    <a:rPr lang="en-US" sz="1800" dirty="0" err="1"/>
                    <a:t>myBrain.think</a:t>
                  </a:r>
                  <a:r>
                    <a:rPr lang="en-US" sz="1800" dirty="0"/>
                    <a:t>();</a:t>
                  </a:r>
                  <a:br>
                    <a:rPr lang="en-US" sz="1800" dirty="0"/>
                  </a:br>
                  <a:r>
                    <a:rPr lang="en-US" sz="1200" b="1" dirty="0"/>
                    <a:t>   }</a:t>
                  </a:r>
                </a:p>
                <a:p>
                  <a:r>
                    <a:rPr lang="en-US" sz="1000" dirty="0"/>
                    <a:t> </a:t>
                  </a:r>
                  <a:br>
                    <a:rPr lang="en-US" sz="1000" dirty="0"/>
                  </a:br>
                  <a:br>
                    <a:rPr lang="en-US" sz="1000" dirty="0"/>
                  </a:br>
                  <a:endParaRPr lang="en-US" sz="1000" dirty="0"/>
                </a:p>
                <a:p>
                  <a:r>
                    <a:rPr lang="en-US" sz="1000" dirty="0"/>
                    <a:t>     </a:t>
                  </a:r>
                  <a:r>
                    <a:rPr lang="en-US" sz="2400" dirty="0"/>
                    <a:t> </a:t>
                  </a:r>
                  <a:endParaRPr lang="en-US" sz="1000" dirty="0"/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/>
                    <a:t>   Brain </a:t>
                  </a:r>
                  <a:r>
                    <a:rPr lang="en-US" sz="1800" dirty="0" err="1"/>
                    <a:t>myBrain</a:t>
                  </a:r>
                  <a:r>
                    <a:rPr lang="en-US" sz="1800" dirty="0"/>
                    <a:t>;</a:t>
                  </a:r>
                </a:p>
                <a:p>
                  <a:r>
                    <a:rPr lang="en-US" sz="1800" dirty="0"/>
                    <a:t>};</a:t>
                  </a:r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4950405" y="4011116"/>
                <a:ext cx="2081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Stomach </a:t>
                </a:r>
                <a:r>
                  <a:rPr lang="en-US" sz="1800" dirty="0" err="1">
                    <a:solidFill>
                      <a:srgbClr val="FF0000"/>
                    </a:solidFill>
                  </a:rPr>
                  <a:t>myBelly</a:t>
                </a:r>
                <a:r>
                  <a:rPr lang="en-US" sz="1800" dirty="0">
                    <a:solidFill>
                      <a:srgbClr val="FF0000"/>
                    </a:solidFill>
                  </a:rPr>
                  <a:t>;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9262" y="3238673"/>
              <a:ext cx="450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...</a:t>
              </a:r>
              <a:r>
                <a:rPr lang="en-US" sz="1000" dirty="0"/>
                <a:t> 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Because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REQUIRES</a:t>
            </a:r>
            <a:r>
              <a:rPr lang="en-US" dirty="0"/>
              <a:t> you to </a:t>
            </a:r>
            <a:r>
              <a:rPr lang="en-US" dirty="0">
                <a:solidFill>
                  <a:srgbClr val="FF0000"/>
                </a:solidFill>
              </a:rPr>
              <a:t>pass a value</a:t>
            </a:r>
            <a:r>
              <a:rPr lang="en-US" dirty="0"/>
              <a:t> in to its </a:t>
            </a:r>
            <a:r>
              <a:rPr lang="en-US" dirty="0">
                <a:solidFill>
                  <a:srgbClr val="6600CC"/>
                </a:solidFill>
              </a:rPr>
              <a:t>constructor</a:t>
            </a:r>
            <a:r>
              <a:rPr lang="en-US" dirty="0"/>
              <a:t>.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619792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Why not?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03169" y="20004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4959262" y="323867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...</a:t>
            </a:r>
            <a:r>
              <a:rPr lang="en-US" sz="1000" dirty="0"/>
              <a:t> 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3323" y="2299412"/>
              <a:ext cx="3445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410027" y="3159786"/>
            <a:ext cx="3537056" cy="1508042"/>
          </a:xfrm>
          <a:prstGeom prst="wedgeRoundRectCallout">
            <a:avLst>
              <a:gd name="adj1" fmla="val 5156"/>
              <a:gd name="adj2" fmla="val -10658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auto-generated C++ code </a:t>
            </a:r>
            <a:r>
              <a:rPr lang="en-US" dirty="0">
                <a:solidFill>
                  <a:srgbClr val="FF0000"/>
                </a:solidFill>
              </a:rPr>
              <a:t>always</a:t>
            </a:r>
            <a:r>
              <a:rPr lang="en-US" dirty="0"/>
              <a:t> calls the </a:t>
            </a:r>
            <a:r>
              <a:rPr lang="en-US" dirty="0">
                <a:solidFill>
                  <a:srgbClr val="FF0000"/>
                </a:solidFill>
              </a:rPr>
              <a:t>default constructor</a:t>
            </a:r>
            <a:r>
              <a:rPr lang="en-US" dirty="0"/>
              <a:t>, which takes </a:t>
            </a:r>
            <a:r>
              <a:rPr lang="en-US" dirty="0">
                <a:solidFill>
                  <a:srgbClr val="FF0000"/>
                </a:solidFill>
              </a:rPr>
              <a:t>NO parameters</a:t>
            </a:r>
            <a:r>
              <a:rPr lang="en-US" dirty="0"/>
              <a:t>!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57695" y="5821200"/>
            <a:ext cx="7198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 this results in a C++ </a:t>
            </a:r>
            <a:r>
              <a:rPr lang="en-US" sz="2400" dirty="0">
                <a:solidFill>
                  <a:srgbClr val="FF0000"/>
                </a:solidFill>
              </a:rPr>
              <a:t>compilation error</a:t>
            </a:r>
            <a:r>
              <a:rPr lang="en-US" sz="2400" dirty="0"/>
              <a:t>!</a:t>
            </a:r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1515282" y="4196989"/>
            <a:ext cx="3537056" cy="1508042"/>
          </a:xfrm>
          <a:prstGeom prst="wedgeRoundRectCallout">
            <a:avLst>
              <a:gd name="adj1" fmla="val -47883"/>
              <a:gd name="adj2" fmla="val -10492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Stomach class doesn’t have a default (parameter-less) constructor anymore!  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08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23" grpId="0"/>
      <p:bldP spid="27" grpId="0"/>
      <p:bldP spid="28" grpId="0"/>
      <p:bldP spid="94240" grpId="0" animBg="1"/>
      <p:bldP spid="33" grpId="0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myBelly’s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default constructor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63323" y="2299412"/>
              <a:ext cx="345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800" dirty="0"/>
                <a:t> 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33051" y="5335177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how 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/>
              <a:t> class so it works with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838853" y="89231"/>
            <a:ext cx="3191744" cy="1252584"/>
          </a:xfrm>
          <a:prstGeom prst="wedgeRoundRectCallout">
            <a:avLst>
              <a:gd name="adj1" fmla="val -46374"/>
              <a:gd name="adj2" fmla="val 868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Well, our </a:t>
            </a:r>
            <a:r>
              <a:rPr lang="en-US" sz="1700" dirty="0" err="1"/>
              <a:t>HungryNerd</a:t>
            </a:r>
            <a:r>
              <a:rPr lang="en-US" sz="1700" dirty="0"/>
              <a:t> constructor needs to somehow explicitly call </a:t>
            </a:r>
            <a:r>
              <a:rPr lang="en-US" sz="1700" dirty="0" err="1"/>
              <a:t>myBelly’s</a:t>
            </a:r>
            <a:r>
              <a:rPr lang="en-US" sz="1700" dirty="0"/>
              <a:t> constructor...</a:t>
            </a:r>
          </a:p>
        </p:txBody>
      </p: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2133875" y="87806"/>
            <a:ext cx="3191744" cy="896560"/>
          </a:xfrm>
          <a:prstGeom prst="wedgeRoundRectCallout">
            <a:avLst>
              <a:gd name="adj1" fmla="val -42239"/>
              <a:gd name="adj2" fmla="val 13315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And pass in a value so it can be properly constructed!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animBg="1"/>
      <p:bldP spid="4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9303" y="5424514"/>
            <a:ext cx="3064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Alright, let’s see the “exciting” C++ syntax!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6" name="Rectangle 35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323" y="2299412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1867711" y="394075"/>
            <a:ext cx="3104889" cy="1044066"/>
          </a:xfrm>
          <a:prstGeom prst="wedgeRoundRectCallout">
            <a:avLst>
              <a:gd name="adj1" fmla="val 57989"/>
              <a:gd name="adj2" fmla="val 1191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We’re no longer going to let C++ call </a:t>
            </a:r>
            <a:r>
              <a:rPr lang="en-US" sz="1700" dirty="0" err="1"/>
              <a:t>myBelly’s</a:t>
            </a:r>
            <a:r>
              <a:rPr lang="en-US" sz="1700" dirty="0"/>
              <a:t> default constructor for us…</a:t>
            </a:r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067343" y="3858415"/>
            <a:ext cx="3630142" cy="1044066"/>
          </a:xfrm>
          <a:prstGeom prst="wedgeRoundRectCallout">
            <a:avLst>
              <a:gd name="adj1" fmla="val 64405"/>
              <a:gd name="adj2" fmla="val -20862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Instead, we’ll add our own C++ code to explicitly call </a:t>
            </a:r>
            <a:r>
              <a:rPr lang="en-US" sz="1700" dirty="0" err="1"/>
              <a:t>myBelly’s</a:t>
            </a:r>
            <a:r>
              <a:rPr lang="en-US" sz="1700" dirty="0"/>
              <a:t> constructor with a parameter.</a:t>
            </a:r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7073153" y="1430064"/>
            <a:ext cx="2050111" cy="781099"/>
          </a:xfrm>
          <a:prstGeom prst="wedgeRoundRectCallout">
            <a:avLst>
              <a:gd name="adj1" fmla="val -73389"/>
              <a:gd name="adj2" fmla="val 3944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is called an </a:t>
            </a:r>
            <a:r>
              <a:rPr lang="en-US" sz="1700" dirty="0">
                <a:solidFill>
                  <a:srgbClr val="FF0000"/>
                </a:solidFill>
              </a:rPr>
              <a:t>“initializer list”.</a:t>
            </a:r>
            <a:endParaRPr lang="en-US" sz="1700" dirty="0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137432" y="373862"/>
            <a:ext cx="2412686" cy="743402"/>
          </a:xfrm>
          <a:prstGeom prst="wedgeRoundRectCallout">
            <a:avLst>
              <a:gd name="adj1" fmla="val 49686"/>
              <a:gd name="adj2" fmla="val 13309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whose constructor requires parameters!</a:t>
            </a:r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6395316" y="4986623"/>
            <a:ext cx="2727948" cy="780185"/>
          </a:xfrm>
          <a:prstGeom prst="wedgeRoundRectCallout">
            <a:avLst>
              <a:gd name="adj1" fmla="val -46079"/>
              <a:gd name="adj2" fmla="val -13427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use it to initialize an embedded object…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 animBg="1"/>
      <p:bldP spid="44" grpId="1" animBg="1"/>
      <p:bldP spid="45" grpId="0" animBg="1"/>
      <p:bldP spid="45" grpId="1" animBg="1"/>
      <p:bldP spid="96272" grpId="0"/>
      <p:bldP spid="46" grpId="0" animBg="1"/>
      <p:bldP spid="42" grpId="0" animBg="1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039" y="5098429"/>
            <a:ext cx="865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So here’s what your revised C++ code looks like (without the C++ </a:t>
            </a:r>
            <a:r>
              <a:rPr lang="en-US" sz="1800" dirty="0">
                <a:solidFill>
                  <a:srgbClr val="7030A0"/>
                </a:solidFill>
              </a:rPr>
              <a:t>magic</a:t>
            </a:r>
            <a:r>
              <a:rPr lang="en-US" sz="1800" dirty="0"/>
              <a:t>).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496493" y="85241"/>
            <a:ext cx="2597467" cy="1254461"/>
          </a:xfrm>
          <a:prstGeom prst="wedgeRoundRectCallout">
            <a:avLst>
              <a:gd name="adj1" fmla="val -45829"/>
              <a:gd name="adj2" fmla="val 10600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You </a:t>
            </a:r>
            <a:r>
              <a:rPr lang="en-US" sz="1700" dirty="0">
                <a:solidFill>
                  <a:srgbClr val="FF0000"/>
                </a:solidFill>
              </a:rPr>
              <a:t>must</a:t>
            </a:r>
            <a:r>
              <a:rPr lang="en-US" sz="1700" dirty="0"/>
              <a:t> add an </a:t>
            </a:r>
            <a:r>
              <a:rPr lang="en-US" sz="1700" dirty="0">
                <a:solidFill>
                  <a:srgbClr val="FF0000"/>
                </a:solidFill>
              </a:rPr>
              <a:t>initializer</a:t>
            </a:r>
            <a:r>
              <a:rPr lang="en-US" sz="1050" dirty="0">
                <a:solidFill>
                  <a:srgbClr val="FF0000"/>
                </a:solidFill>
              </a:rPr>
              <a:t> </a:t>
            </a:r>
            <a:r>
              <a:rPr lang="en-US" sz="1700" dirty="0">
                <a:solidFill>
                  <a:srgbClr val="FF0000"/>
                </a:solidFill>
              </a:rPr>
              <a:t>list </a:t>
            </a:r>
            <a:r>
              <a:rPr lang="en-US" sz="1700" dirty="0"/>
              <a:t>to </a:t>
            </a:r>
            <a:r>
              <a:rPr lang="en-US" sz="1700" i="1" dirty="0">
                <a:solidFill>
                  <a:srgbClr val="FF0000"/>
                </a:solidFill>
              </a:rPr>
              <a:t>all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of your outer class’s constructor(s).</a:t>
            </a:r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834401" y="956056"/>
            <a:ext cx="3337370" cy="1115514"/>
          </a:xfrm>
          <a:prstGeom prst="wedgeRoundRectCallout">
            <a:avLst>
              <a:gd name="adj1" fmla="val 76007"/>
              <a:gd name="adj2" fmla="val 344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The </a:t>
            </a:r>
            <a:r>
              <a:rPr lang="en-US" sz="1700" dirty="0">
                <a:solidFill>
                  <a:srgbClr val="FF0000"/>
                </a:solidFill>
              </a:rPr>
              <a:t>initializer list </a:t>
            </a:r>
            <a:r>
              <a:rPr lang="en-US" sz="1700" dirty="0"/>
              <a:t>sits between the constructor’s prototype </a:t>
            </a:r>
            <a:r>
              <a: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5738" y="4962841"/>
            <a:ext cx="8797188" cy="174973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40027" y="5194796"/>
            <a:ext cx="3283306" cy="1227269"/>
          </a:xfrm>
          <a:prstGeom prst="wedgeRoundRectCallout">
            <a:avLst>
              <a:gd name="adj1" fmla="val 38065"/>
              <a:gd name="adj2" fmla="val -12213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Any time you have a member variable (e.g., </a:t>
            </a:r>
            <a:r>
              <a:rPr lang="en-US" sz="1700" dirty="0" err="1">
                <a:solidFill>
                  <a:srgbClr val="7030A0"/>
                </a:solidFill>
              </a:rPr>
              <a:t>myBelly</a:t>
            </a:r>
            <a:r>
              <a:rPr lang="en-US" sz="1700" dirty="0"/>
              <a:t>) that </a:t>
            </a:r>
            <a:r>
              <a:rPr lang="en-US" sz="1700" dirty="0">
                <a:solidFill>
                  <a:srgbClr val="FF0000"/>
                </a:solidFill>
              </a:rPr>
              <a:t>requires a parameter </a:t>
            </a:r>
            <a:r>
              <a:rPr lang="en-US" sz="1700" dirty="0"/>
              <a:t>for construction…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7835" y="1962566"/>
            <a:ext cx="15215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/>
              <a:t>and its body.</a:t>
            </a: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5430417" y="3076591"/>
            <a:ext cx="2753351" cy="1579934"/>
          </a:xfrm>
          <a:prstGeom prst="wedgeRoundRectCallout">
            <a:avLst>
              <a:gd name="adj1" fmla="val -54670"/>
              <a:gd name="adj2" fmla="val -10178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It starts with a </a:t>
            </a:r>
            <a:r>
              <a:rPr lang="en-US" sz="1700" dirty="0">
                <a:solidFill>
                  <a:srgbClr val="FF0000"/>
                </a:solidFill>
              </a:rPr>
              <a:t>colon</a:t>
            </a:r>
            <a:r>
              <a:rPr lang="en-US" sz="1700" dirty="0"/>
              <a:t>,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53346" y="3395563"/>
            <a:ext cx="28348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followed by one or more </a:t>
            </a:r>
            <a:r>
              <a:rPr lang="en-US" sz="1700" dirty="0">
                <a:solidFill>
                  <a:srgbClr val="006600"/>
                </a:solidFill>
              </a:rPr>
              <a:t>member variables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645548" y="3930529"/>
            <a:ext cx="24805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and their </a:t>
            </a:r>
            <a:r>
              <a:rPr lang="en-US" sz="1700" dirty="0">
                <a:solidFill>
                  <a:srgbClr val="FF0000"/>
                </a:solidFill>
              </a:rPr>
              <a:t>parameters</a:t>
            </a:r>
            <a:r>
              <a:rPr lang="en-US" sz="1700" dirty="0"/>
              <a:t> in parentheses.</a:t>
            </a:r>
          </a:p>
        </p:txBody>
      </p:sp>
    </p:spTree>
    <p:extLst>
      <p:ext uri="{BB962C8B-B14F-4D97-AF65-F5344CB8AC3E}">
        <p14:creationId xmlns:p14="http://schemas.microsoft.com/office/powerpoint/2010/main" val="3549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852 0 -0.03681 0 -0.05533 " pathEditMode="relative" ptsTypes="f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5382 -0.343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1374E-7 L 0.00226 0.062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2434E-6 L 0.03872 -0.000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007 L 0.1165 -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776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50" grpId="0" animBg="1"/>
      <p:bldP spid="50" grpId="1" animBg="1"/>
      <p:bldP spid="51" grpId="0" animBg="1"/>
      <p:bldP spid="51" grpId="1" animBg="1"/>
      <p:bldP spid="3" grpId="0" animBg="1"/>
      <p:bldP spid="52" grpId="0" animBg="1"/>
      <p:bldP spid="52" grpId="1" animBg="1"/>
      <p:bldP spid="52" grpId="2" animBg="1"/>
      <p:bldP spid="2" grpId="0"/>
      <p:bldP spid="54" grpId="0" animBg="1"/>
      <p:bldP spid="54" grpId="1" animBg="1"/>
      <p:bldP spid="54" grpId="2" animBg="1"/>
      <p:bldP spid="4" grpId="0"/>
      <p:bldP spid="4" grpId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318" y="4380448"/>
            <a:ext cx="2078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OK – let’s see our new </a:t>
            </a:r>
            <a:r>
              <a:rPr lang="en-US" sz="2400" dirty="0" err="1">
                <a:solidFill>
                  <a:srgbClr val="7030A0"/>
                </a:solidFill>
              </a:rPr>
              <a:t>HungryNerd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7030A0"/>
                </a:solidFill>
              </a:rPr>
              <a:t>Stomach </a:t>
            </a:r>
            <a:r>
              <a:rPr lang="en-US" sz="2400" dirty="0"/>
              <a:t>classes in action!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4738156" y="18967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562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AutoShape 24"/>
          <p:cNvSpPr>
            <a:spLocks noChangeArrowheads="1"/>
          </p:cNvSpPr>
          <p:nvPr/>
        </p:nvSpPr>
        <p:spPr bwMode="auto">
          <a:xfrm>
            <a:off x="6245719" y="149786"/>
            <a:ext cx="2748562" cy="1116816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line calls </a:t>
            </a:r>
            <a:r>
              <a:rPr lang="en-US" sz="1700" dirty="0" err="1">
                <a:solidFill>
                  <a:srgbClr val="7030A0"/>
                </a:solidFill>
              </a:rPr>
              <a:t>myBelly’s</a:t>
            </a:r>
            <a:r>
              <a:rPr lang="en-US" sz="1700" dirty="0">
                <a:solidFill>
                  <a:srgbClr val="7030A0"/>
                </a:solidFill>
              </a:rPr>
              <a:t> </a:t>
            </a:r>
            <a:r>
              <a:rPr lang="en-US" sz="1700" dirty="0"/>
              <a:t>constructor with a parameter value of </a:t>
            </a:r>
            <a:r>
              <a:rPr lang="en-US" sz="1700" dirty="0">
                <a:solidFill>
                  <a:srgbClr val="FF0000"/>
                </a:solidFill>
              </a:rPr>
              <a:t>10</a:t>
            </a:r>
            <a:r>
              <a:rPr lang="en-US" sz="1700" dirty="0"/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236318" y="17555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55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58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9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8426" y="23279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11273" y="552626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173626" y="25778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967197" y="24567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541118" y="21830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2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3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1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4" name="Line 57"/>
          <p:cNvSpPr>
            <a:spLocks noChangeShapeType="1"/>
          </p:cNvSpPr>
          <p:nvPr/>
        </p:nvSpPr>
        <p:spPr bwMode="auto">
          <a:xfrm>
            <a:off x="2876521" y="1735916"/>
            <a:ext cx="152400" cy="3216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87144" y="623655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100</a:t>
            </a:r>
            <a:endParaRPr lang="en-US" sz="2800" dirty="0"/>
          </a:p>
        </p:txBody>
      </p:sp>
      <p:sp>
        <p:nvSpPr>
          <p:cNvPr id="76" name="Line 57"/>
          <p:cNvSpPr>
            <a:spLocks noChangeShapeType="1"/>
          </p:cNvSpPr>
          <p:nvPr/>
        </p:nvSpPr>
        <p:spPr bwMode="auto">
          <a:xfrm>
            <a:off x="4750769" y="27213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5637184" y="3452708"/>
            <a:ext cx="3148561" cy="1292912"/>
          </a:xfrm>
          <a:prstGeom prst="wedgeRoundRectCallout">
            <a:avLst>
              <a:gd name="adj1" fmla="val 4293"/>
              <a:gd name="adj2" fmla="val -1192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Of course, C++ is still happy to implicitly construct any embedded objects with default constructors for us!</a:t>
            </a:r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998399" y="3743632"/>
            <a:ext cx="3472995" cy="1292912"/>
          </a:xfrm>
          <a:prstGeom prst="wedgeRoundRectCallout">
            <a:avLst>
              <a:gd name="adj1" fmla="val 71838"/>
              <a:gd name="adj2" fmla="val -1126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5019855" y="29453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 animBg="1"/>
      <p:bldP spid="36" grpId="1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2" grpId="0"/>
      <p:bldP spid="2" grpId="1"/>
      <p:bldP spid="54" grpId="0" animBg="1"/>
      <p:bldP spid="54" grpId="1" animBg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460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9261" y="5061030"/>
            <a:ext cx="38251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also use the </a:t>
            </a:r>
            <a:r>
              <a:rPr lang="en-US" dirty="0">
                <a:solidFill>
                  <a:srgbClr val="FF0000"/>
                </a:solidFill>
              </a:rPr>
              <a:t>initializer list </a:t>
            </a:r>
            <a:r>
              <a:rPr lang="en-US" dirty="0"/>
              <a:t>for more than just one embedded variable!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6753" y="4072174"/>
            <a:ext cx="4572000" cy="2962349"/>
            <a:chOff x="7631575" y="2844997"/>
            <a:chExt cx="4572000" cy="2962349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7688664" y="2899926"/>
              <a:ext cx="3632902" cy="250596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31575" y="2844997"/>
              <a:ext cx="4572000" cy="29623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</a:t>
              </a:r>
              <a:r>
                <a:rPr lang="en-US" dirty="0" err="1">
                  <a:solidFill>
                    <a:srgbClr val="FF0000"/>
                  </a:solidFill>
                </a:rPr>
                <a:t>int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sz="1600" dirty="0"/>
                <a:t>      { </a:t>
              </a:r>
              <a:br>
                <a:rPr lang="en-US" sz="2400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       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rgbClr val="FF0000"/>
                  </a:solidFill>
                </a:rPr>
                <a:t>; 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</a:t>
              </a:r>
              <a:r>
                <a:rPr lang="en-US" sz="1600" dirty="0"/>
                <a:t>    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82" name="AutoShape 24"/>
          <p:cNvSpPr>
            <a:spLocks noChangeArrowheads="1"/>
          </p:cNvSpPr>
          <p:nvPr/>
        </p:nvSpPr>
        <p:spPr bwMode="auto">
          <a:xfrm>
            <a:off x="1886191" y="3193314"/>
            <a:ext cx="2748562" cy="1015900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now our Brain class requires a constructor parameter too!</a:t>
            </a:r>
          </a:p>
        </p:txBody>
      </p:sp>
      <p:sp>
        <p:nvSpPr>
          <p:cNvPr id="83" name="AutoShape 24"/>
          <p:cNvSpPr>
            <a:spLocks noChangeArrowheads="1"/>
          </p:cNvSpPr>
          <p:nvPr/>
        </p:nvSpPr>
        <p:spPr bwMode="auto">
          <a:xfrm>
            <a:off x="6245719" y="227665"/>
            <a:ext cx="2748562" cy="1361639"/>
          </a:xfrm>
          <a:prstGeom prst="wedgeRoundRectCallout">
            <a:avLst>
              <a:gd name="adj1" fmla="val -31200"/>
              <a:gd name="adj2" fmla="val 10792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C++’s implicit call to the default constructor </a:t>
            </a:r>
            <a:r>
              <a:rPr lang="en-US" sz="1700" dirty="0">
                <a:solidFill>
                  <a:srgbClr val="FF0000"/>
                </a:solidFill>
              </a:rPr>
              <a:t>will no longer work</a:t>
            </a:r>
            <a:r>
              <a:rPr lang="en-US" sz="1700" dirty="0"/>
              <a:t>!</a:t>
            </a:r>
            <a:br>
              <a:rPr lang="en-US" sz="1700" dirty="0"/>
            </a:br>
            <a:endParaRPr lang="en-US" sz="700" dirty="0"/>
          </a:p>
          <a:p>
            <a:pPr algn="ctr"/>
            <a:r>
              <a:rPr lang="en-US" sz="1700" dirty="0"/>
              <a:t>Let’s fix it!</a:t>
            </a:r>
          </a:p>
        </p:txBody>
      </p:sp>
      <p:sp>
        <p:nvSpPr>
          <p:cNvPr id="84" name="Text Box 16"/>
          <p:cNvSpPr txBox="1">
            <a:spLocks noChangeArrowheads="1"/>
          </p:cNvSpPr>
          <p:nvPr/>
        </p:nvSpPr>
        <p:spPr bwMode="auto">
          <a:xfrm>
            <a:off x="6544880" y="1960460"/>
            <a:ext cx="17331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339933"/>
                </a:solidFill>
              </a:rPr>
              <a:t>myBrain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150</a:t>
            </a:r>
            <a:r>
              <a:rPr lang="en-US" sz="1800" dirty="0"/>
              <a:t>)</a:t>
            </a:r>
          </a:p>
        </p:txBody>
      </p:sp>
      <p:sp>
        <p:nvSpPr>
          <p:cNvPr id="85" name="AutoShape 24"/>
          <p:cNvSpPr>
            <a:spLocks noChangeArrowheads="1"/>
          </p:cNvSpPr>
          <p:nvPr/>
        </p:nvSpPr>
        <p:spPr bwMode="auto">
          <a:xfrm>
            <a:off x="3007895" y="155621"/>
            <a:ext cx="3417243" cy="1361639"/>
          </a:xfrm>
          <a:prstGeom prst="wedgeRoundRectCallout">
            <a:avLst>
              <a:gd name="adj1" fmla="val 46780"/>
              <a:gd name="adj2" fmla="val 8899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Our new initializer list explicitly calls both </a:t>
            </a:r>
            <a:r>
              <a:rPr lang="en-US" sz="1700" dirty="0">
                <a:solidFill>
                  <a:srgbClr val="FF0000"/>
                </a:solidFill>
              </a:rPr>
              <a:t>Stomach’s </a:t>
            </a:r>
            <a:r>
              <a:rPr lang="en-US" sz="1700" dirty="0"/>
              <a:t>and </a:t>
            </a:r>
            <a:r>
              <a:rPr lang="en-US" sz="1700" dirty="0">
                <a:solidFill>
                  <a:srgbClr val="FF0000"/>
                </a:solidFill>
              </a:rPr>
              <a:t>Brain’s</a:t>
            </a:r>
            <a:r>
              <a:rPr lang="en-US" sz="1700" dirty="0"/>
              <a:t> constructors with parameters!</a:t>
            </a:r>
          </a:p>
        </p:txBody>
      </p:sp>
      <p:sp>
        <p:nvSpPr>
          <p:cNvPr id="86" name="Line 57"/>
          <p:cNvSpPr>
            <a:spLocks noChangeShapeType="1"/>
          </p:cNvSpPr>
          <p:nvPr/>
        </p:nvSpPr>
        <p:spPr bwMode="auto">
          <a:xfrm>
            <a:off x="4766516" y="18954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609814" y="3362365"/>
            <a:ext cx="4378486" cy="1600475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5369249" y="3362366"/>
            <a:ext cx="2684463" cy="1575436"/>
            <a:chOff x="4110" y="264"/>
            <a:chExt cx="1691" cy="1295"/>
          </a:xfrm>
        </p:grpSpPr>
        <p:sp>
          <p:nvSpPr>
            <p:cNvPr id="88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89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7086" y="3496777"/>
            <a:ext cx="1767366" cy="686226"/>
            <a:chOff x="4615719" y="6383787"/>
            <a:chExt cx="1767366" cy="686226"/>
          </a:xfrm>
        </p:grpSpPr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6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9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4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97" name="Rectangle 96"/>
          <p:cNvSpPr/>
          <p:nvPr/>
        </p:nvSpPr>
        <p:spPr>
          <a:xfrm>
            <a:off x="7227801" y="371631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172922" y="4193232"/>
            <a:ext cx="1773241" cy="686226"/>
            <a:chOff x="4598257" y="6383787"/>
            <a:chExt cx="1773241" cy="686226"/>
          </a:xfrm>
        </p:grpSpPr>
        <p:grpSp>
          <p:nvGrpSpPr>
            <p:cNvPr id="99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4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101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2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105" name="Rectangle 104"/>
          <p:cNvSpPr/>
          <p:nvPr/>
        </p:nvSpPr>
        <p:spPr>
          <a:xfrm>
            <a:off x="7103672" y="442660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150</a:t>
            </a:r>
            <a:endParaRPr lang="en-US" sz="2800" dirty="0"/>
          </a:p>
        </p:txBody>
      </p:sp>
      <p:sp>
        <p:nvSpPr>
          <p:cNvPr id="106" name="Line 57"/>
          <p:cNvSpPr>
            <a:spLocks noChangeShapeType="1"/>
          </p:cNvSpPr>
          <p:nvPr/>
        </p:nvSpPr>
        <p:spPr bwMode="auto">
          <a:xfrm>
            <a:off x="50644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108" name="Line 57"/>
          <p:cNvSpPr>
            <a:spLocks noChangeShapeType="1"/>
          </p:cNvSpPr>
          <p:nvPr/>
        </p:nvSpPr>
        <p:spPr bwMode="auto">
          <a:xfrm>
            <a:off x="243815" y="17772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>
            <a:off x="531965" y="2310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57"/>
          <p:cNvSpPr>
            <a:spLocks noChangeShapeType="1"/>
          </p:cNvSpPr>
          <p:nvPr/>
        </p:nvSpPr>
        <p:spPr bwMode="auto">
          <a:xfrm>
            <a:off x="243815" y="25744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7123836" y="1763145"/>
            <a:ext cx="205992" cy="2645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607268" y="194012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</a:t>
            </a:r>
            <a:endParaRPr lang="en-US" dirty="0"/>
          </a:p>
        </p:txBody>
      </p:sp>
      <p:sp>
        <p:nvSpPr>
          <p:cNvPr id="113" name="Line 57"/>
          <p:cNvSpPr>
            <a:spLocks noChangeShapeType="1"/>
          </p:cNvSpPr>
          <p:nvPr/>
        </p:nvSpPr>
        <p:spPr bwMode="auto">
          <a:xfrm>
            <a:off x="540302" y="50032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57"/>
          <p:cNvSpPr>
            <a:spLocks noChangeShapeType="1"/>
          </p:cNvSpPr>
          <p:nvPr/>
        </p:nvSpPr>
        <p:spPr bwMode="auto">
          <a:xfrm>
            <a:off x="836765" y="5581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57"/>
          <p:cNvSpPr>
            <a:spLocks noChangeShapeType="1"/>
          </p:cNvSpPr>
          <p:nvPr/>
        </p:nvSpPr>
        <p:spPr bwMode="auto">
          <a:xfrm>
            <a:off x="622635" y="58975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Line 57"/>
          <p:cNvSpPr>
            <a:spLocks noChangeShapeType="1"/>
          </p:cNvSpPr>
          <p:nvPr/>
        </p:nvSpPr>
        <p:spPr bwMode="auto">
          <a:xfrm>
            <a:off x="4766516" y="23402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AutoShape 24"/>
          <p:cNvSpPr>
            <a:spLocks noChangeArrowheads="1"/>
          </p:cNvSpPr>
          <p:nvPr/>
        </p:nvSpPr>
        <p:spPr bwMode="auto">
          <a:xfrm>
            <a:off x="1043078" y="3530786"/>
            <a:ext cx="3472995" cy="1292912"/>
          </a:xfrm>
          <a:prstGeom prst="wedgeRoundRectCallout">
            <a:avLst>
              <a:gd name="adj1" fmla="val 70945"/>
              <a:gd name="adj2" fmla="val -12102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118" name="Line 57"/>
          <p:cNvSpPr>
            <a:spLocks noChangeShapeType="1"/>
          </p:cNvSpPr>
          <p:nvPr/>
        </p:nvSpPr>
        <p:spPr bwMode="auto">
          <a:xfrm>
            <a:off x="4999468" y="26054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AutoShape 24"/>
          <p:cNvSpPr>
            <a:spLocks noChangeArrowheads="1"/>
          </p:cNvSpPr>
          <p:nvPr/>
        </p:nvSpPr>
        <p:spPr bwMode="auto">
          <a:xfrm>
            <a:off x="3434942" y="2916487"/>
            <a:ext cx="3118338" cy="1008056"/>
          </a:xfrm>
          <a:prstGeom prst="wedgeRoundRectCallout">
            <a:avLst>
              <a:gd name="adj1" fmla="val 52307"/>
              <a:gd name="adj2" fmla="val -11154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just separate each member object and its parameters with a </a:t>
            </a:r>
            <a:r>
              <a:rPr lang="en-US" sz="1700" dirty="0">
                <a:solidFill>
                  <a:srgbClr val="FF0000"/>
                </a:solidFill>
              </a:rPr>
              <a:t>comma</a:t>
            </a:r>
            <a:r>
              <a:rPr lang="en-US" sz="1700" dirty="0"/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80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-4.72222E-6 -0.052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6997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59444 0.38264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6" grpId="0" animBg="1"/>
      <p:bldP spid="36" grpId="1" animBg="1"/>
      <p:bldP spid="82" grpId="0" animBg="1"/>
      <p:bldP spid="82" grpId="1" animBg="1"/>
      <p:bldP spid="83" grpId="0" uiExpand="1" build="p" animBg="1"/>
      <p:bldP spid="83" grpId="1" build="allAtOnce" animBg="1"/>
      <p:bldP spid="84" grpId="0"/>
      <p:bldP spid="85" grpId="0" animBg="1"/>
      <p:bldP spid="85" grpId="1" animBg="1"/>
      <p:bldP spid="85" grpId="2" animBg="1"/>
      <p:bldP spid="86" grpId="0" animBg="1"/>
      <p:bldP spid="86" grpId="1" animBg="1"/>
      <p:bldP spid="6" grpId="0" animBg="1"/>
      <p:bldP spid="97" grpId="0"/>
      <p:bldP spid="105" grpId="0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uiExpand="1" animBg="1"/>
      <p:bldP spid="1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429000" y="914400"/>
            <a:ext cx="5410200" cy="560153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// the person's age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 explosive gas!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30428" name="Group 28"/>
          <p:cNvGrpSpPr>
            <a:grpSpLocks/>
          </p:cNvGrpSpPr>
          <p:nvPr/>
        </p:nvGrpSpPr>
        <p:grpSpPr bwMode="auto">
          <a:xfrm>
            <a:off x="-6350" y="2462213"/>
            <a:ext cx="3578225" cy="2041525"/>
            <a:chOff x="-2559" y="1344"/>
            <a:chExt cx="2254" cy="1286"/>
          </a:xfrm>
        </p:grpSpPr>
        <p:sp>
          <p:nvSpPr>
            <p:cNvPr id="230429" name="Rectangle 29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0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0430" name="Rectangle 30"/>
            <p:cNvSpPr>
              <a:spLocks noChangeArrowheads="1"/>
            </p:cNvSpPr>
            <p:nvPr/>
          </p:nvSpPr>
          <p:spPr bwMode="auto">
            <a:xfrm>
              <a:off x="-1717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1" name="Rectangle 31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2" name="Text Box 32"/>
            <p:cNvSpPr txBox="1">
              <a:spLocks noChangeArrowheads="1"/>
            </p:cNvSpPr>
            <p:nvPr/>
          </p:nvSpPr>
          <p:spPr bwMode="auto">
            <a:xfrm>
              <a:off x="-2559" y="1365"/>
              <a:ext cx="9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6600CC"/>
                  </a:solidFill>
                </a:rPr>
                <a:t>david</a:t>
              </a:r>
              <a:r>
                <a:rPr lang="en-US" sz="1800" dirty="0">
                  <a:solidFill>
                    <a:srgbClr val="6600CC"/>
                  </a:solidFill>
                </a:rPr>
                <a:t>          </a:t>
              </a:r>
            </a:p>
          </p:txBody>
        </p:sp>
      </p:grpSp>
      <p:sp>
        <p:nvSpPr>
          <p:cNvPr id="230453" name="Line 53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5" name="Text Box 55"/>
          <p:cNvSpPr txBox="1">
            <a:spLocks noChangeArrowheads="1"/>
          </p:cNvSpPr>
          <p:nvPr/>
        </p:nvSpPr>
        <p:spPr bwMode="auto">
          <a:xfrm>
            <a:off x="1287011" y="4175125"/>
            <a:ext cx="22717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-32                 false</a:t>
            </a:r>
          </a:p>
        </p:txBody>
      </p:sp>
      <p:sp>
        <p:nvSpPr>
          <p:cNvPr id="230456" name="Line 56"/>
          <p:cNvSpPr>
            <a:spLocks noChangeShapeType="1"/>
          </p:cNvSpPr>
          <p:nvPr/>
        </p:nvSpPr>
        <p:spPr bwMode="auto">
          <a:xfrm>
            <a:off x="676275" y="37242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7" name="Line 57"/>
          <p:cNvSpPr>
            <a:spLocks noChangeShapeType="1"/>
          </p:cNvSpPr>
          <p:nvPr/>
        </p:nvSpPr>
        <p:spPr bwMode="auto">
          <a:xfrm>
            <a:off x="704850" y="40338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323850" y="47720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david.Init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(55,false);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// old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211138"/>
            <a:ext cx="7772400" cy="1143001"/>
          </a:xfrm>
        </p:spPr>
        <p:txBody>
          <a:bodyPr/>
          <a:lstStyle/>
          <a:p>
            <a:r>
              <a:rPr lang="en-US" sz="3600"/>
              <a:t>Constructors: Class Initialization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0" y="759260"/>
            <a:ext cx="32670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Every class should have an </a:t>
            </a:r>
            <a:r>
              <a:rPr lang="en-US" dirty="0">
                <a:solidFill>
                  <a:srgbClr val="0000CC"/>
                </a:solidFill>
              </a:rPr>
              <a:t>initialization function </a:t>
            </a:r>
            <a:r>
              <a:rPr lang="en-US" dirty="0"/>
              <a:t>that resets new variables before they’re used.</a:t>
            </a:r>
          </a:p>
        </p:txBody>
      </p:sp>
      <p:sp>
        <p:nvSpPr>
          <p:cNvPr id="230408" name="Rectangle 8"/>
          <p:cNvSpPr>
            <a:spLocks noChangeArrowheads="1"/>
          </p:cNvSpPr>
          <p:nvPr/>
        </p:nvSpPr>
        <p:spPr bwMode="auto">
          <a:xfrm>
            <a:off x="3581400" y="1784410"/>
            <a:ext cx="5133975" cy="14573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46" name="Rectangle 46"/>
          <p:cNvSpPr>
            <a:spLocks noChangeArrowheads="1"/>
          </p:cNvSpPr>
          <p:nvPr/>
        </p:nvSpPr>
        <p:spPr bwMode="auto">
          <a:xfrm>
            <a:off x="590550" y="5667375"/>
            <a:ext cx="4248150" cy="266700"/>
          </a:xfrm>
          <a:prstGeom prst="rect">
            <a:avLst/>
          </a:prstGeom>
          <a:solidFill>
            <a:srgbClr val="F3F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51" name="Line 51"/>
          <p:cNvSpPr>
            <a:spLocks noChangeShapeType="1"/>
          </p:cNvSpPr>
          <p:nvPr/>
        </p:nvSpPr>
        <p:spPr bwMode="auto">
          <a:xfrm>
            <a:off x="352425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2" name="Line 52"/>
          <p:cNvSpPr>
            <a:spLocks noChangeShapeType="1"/>
          </p:cNvSpPr>
          <p:nvPr/>
        </p:nvSpPr>
        <p:spPr bwMode="auto">
          <a:xfrm>
            <a:off x="390525" y="60411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AutoShape 58"/>
          <p:cNvSpPr>
            <a:spLocks noChangeArrowheads="1"/>
          </p:cNvSpPr>
          <p:nvPr/>
        </p:nvSpPr>
        <p:spPr bwMode="auto">
          <a:xfrm>
            <a:off x="5467730" y="3641404"/>
            <a:ext cx="2981325" cy="1835090"/>
          </a:xfrm>
          <a:prstGeom prst="wedgeRoundRectCallout">
            <a:avLst>
              <a:gd name="adj1" fmla="val -133298"/>
              <a:gd name="adj2" fmla="val 6109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But there’s </a:t>
            </a:r>
            <a:r>
              <a:rPr lang="en-US" sz="2400" dirty="0">
                <a:solidFill>
                  <a:srgbClr val="0000CC"/>
                </a:solidFill>
              </a:rPr>
              <a:t>one problem</a:t>
            </a:r>
            <a:r>
              <a:rPr lang="en-US" sz="2400" dirty="0"/>
              <a:t> with such an </a:t>
            </a:r>
            <a:r>
              <a:rPr lang="en-US" sz="2400" dirty="0" err="1"/>
              <a:t>Init</a:t>
            </a:r>
            <a:r>
              <a:rPr lang="en-US" sz="2400" dirty="0"/>
              <a:t> function…</a:t>
            </a:r>
            <a:br>
              <a:rPr lang="en-US" sz="2400" dirty="0"/>
            </a:br>
            <a:br>
              <a:rPr lang="en-US" sz="11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6600CC"/>
                </a:solidFill>
              </a:rPr>
              <a:t>What is it?</a:t>
            </a:r>
          </a:p>
        </p:txBody>
      </p:sp>
      <p:sp>
        <p:nvSpPr>
          <p:cNvPr id="39" name="AutoShape 58"/>
          <p:cNvSpPr>
            <a:spLocks noChangeArrowheads="1"/>
          </p:cNvSpPr>
          <p:nvPr/>
        </p:nvSpPr>
        <p:spPr bwMode="auto">
          <a:xfrm>
            <a:off x="3805046" y="3705225"/>
            <a:ext cx="5034154" cy="1835090"/>
          </a:xfrm>
          <a:prstGeom prst="wedgeRoundRectCallout">
            <a:avLst>
              <a:gd name="adj1" fmla="val -74447"/>
              <a:gd name="adj2" fmla="val 56109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Right! Our programmer might </a:t>
            </a:r>
            <a:r>
              <a:rPr lang="en-US" sz="2400" dirty="0">
                <a:solidFill>
                  <a:srgbClr val="0000CC"/>
                </a:solidFill>
              </a:rPr>
              <a:t>forget to call the </a:t>
            </a:r>
            <a:r>
              <a:rPr lang="en-US" sz="2400" dirty="0" err="1">
                <a:solidFill>
                  <a:srgbClr val="0000CC"/>
                </a:solidFill>
              </a:rPr>
              <a:t>Init</a:t>
            </a:r>
            <a:r>
              <a:rPr lang="en-US" sz="2400" dirty="0"/>
              <a:t> function before using their variable…</a:t>
            </a:r>
            <a:br>
              <a:rPr lang="en-US" sz="2400" dirty="0"/>
            </a:br>
            <a:br>
              <a:rPr lang="en-US" sz="1050" dirty="0"/>
            </a:br>
            <a:r>
              <a:rPr lang="en-US" sz="2400" dirty="0">
                <a:solidFill>
                  <a:srgbClr val="FF0000"/>
                </a:solidFill>
              </a:rPr>
              <a:t>Let’s see what happens!</a:t>
            </a:r>
          </a:p>
        </p:txBody>
      </p:sp>
      <p:sp>
        <p:nvSpPr>
          <p:cNvPr id="40" name="AutoShape 58"/>
          <p:cNvSpPr>
            <a:spLocks noChangeArrowheads="1"/>
          </p:cNvSpPr>
          <p:nvPr/>
        </p:nvSpPr>
        <p:spPr bwMode="auto">
          <a:xfrm>
            <a:off x="3745993" y="4828316"/>
            <a:ext cx="5416295" cy="1835090"/>
          </a:xfrm>
          <a:prstGeom prst="wedgeRoundRectCallout">
            <a:avLst>
              <a:gd name="adj1" fmla="val -86798"/>
              <a:gd name="adj2" fmla="val -7145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/>
              <a:t>Utoh</a:t>
            </a:r>
            <a:r>
              <a:rPr lang="en-US" sz="2400" dirty="0"/>
              <a:t>! Remember, all primitive variables (e.g., </a:t>
            </a:r>
            <a:r>
              <a:rPr lang="en-US" sz="2400" dirty="0" err="1">
                <a:solidFill>
                  <a:srgbClr val="0000CC"/>
                </a:solidFill>
              </a:rPr>
              <a:t>ints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CC"/>
                </a:solidFill>
              </a:rPr>
              <a:t>bools</a:t>
            </a:r>
            <a:r>
              <a:rPr lang="en-US" sz="2400" dirty="0"/>
              <a:t>, etc.) in C++ </a:t>
            </a:r>
            <a:r>
              <a:rPr lang="en-US" sz="2400" dirty="0">
                <a:solidFill>
                  <a:srgbClr val="0000CC"/>
                </a:solidFill>
              </a:rPr>
              <a:t>start out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0000CC"/>
                </a:solidFill>
              </a:rPr>
              <a:t>random values</a:t>
            </a:r>
            <a:r>
              <a:rPr lang="en-US" sz="2400" dirty="0"/>
              <a:t> unless they’re explicitly initialized!</a:t>
            </a:r>
          </a:p>
        </p:txBody>
      </p:sp>
      <p:sp>
        <p:nvSpPr>
          <p:cNvPr id="3" name="Rectangle 2"/>
          <p:cNvSpPr/>
          <p:nvPr/>
        </p:nvSpPr>
        <p:spPr>
          <a:xfrm>
            <a:off x="709653" y="2455796"/>
            <a:ext cx="4572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age;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050" b="1" dirty="0">
                <a:latin typeface="Courier New" pitchFamily="49" charset="0"/>
                <a:cs typeface="Courier New" pitchFamily="49" charset="0"/>
              </a:rPr>
            </a:b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2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05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if(</a:t>
            </a:r>
            <a:r>
              <a:rPr lang="en-US" sz="1050" b="1" dirty="0" err="1">
                <a:latin typeface="Courier New" pitchFamily="49" charset="0"/>
              </a:rPr>
              <a:t>m_ateBeans</a:t>
            </a:r>
            <a:r>
              <a:rPr lang="en-US" sz="1050" b="1" dirty="0">
                <a:latin typeface="Courier New" pitchFamily="49" charset="0"/>
              </a:rPr>
              <a:t> == true)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  return(100);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return(3 * </a:t>
            </a:r>
            <a:r>
              <a:rPr lang="en-US" sz="1050" b="1" dirty="0" err="1">
                <a:latin typeface="Courier New" pitchFamily="49" charset="0"/>
              </a:rPr>
              <a:t>m_age</a:t>
            </a:r>
            <a:r>
              <a:rPr lang="en-US" sz="1050" b="1" dirty="0">
                <a:latin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50" b="1" dirty="0">
              <a:latin typeface="Courier New" pitchFamily="49" charset="0"/>
            </a:endParaRPr>
          </a:p>
        </p:txBody>
      </p:sp>
      <p:sp>
        <p:nvSpPr>
          <p:cNvPr id="230458" name="AutoShape 58"/>
          <p:cNvSpPr>
            <a:spLocks noChangeArrowheads="1"/>
          </p:cNvSpPr>
          <p:nvPr/>
        </p:nvSpPr>
        <p:spPr bwMode="auto">
          <a:xfrm>
            <a:off x="1752600" y="2362200"/>
            <a:ext cx="5068824" cy="1428750"/>
          </a:xfrm>
          <a:prstGeom prst="wedgeRoundRectCallout">
            <a:avLst>
              <a:gd name="adj1" fmla="val -40218"/>
              <a:gd name="adj2" fmla="val 64565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Ack! How can someone be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-32</a:t>
            </a:r>
            <a:r>
              <a:rPr lang="en-US" sz="2400" dirty="0"/>
              <a:t> years old? </a:t>
            </a:r>
            <a:br>
              <a:rPr lang="en-US" sz="2400" dirty="0"/>
            </a:br>
            <a:br>
              <a:rPr lang="en-US" sz="1050" dirty="0"/>
            </a:br>
            <a:r>
              <a:rPr lang="en-US" sz="2400" dirty="0"/>
              <a:t>I have a </a:t>
            </a:r>
            <a:r>
              <a:rPr lang="en-US" sz="2400" dirty="0">
                <a:solidFill>
                  <a:srgbClr val="FF0000"/>
                </a:solidFill>
              </a:rPr>
              <a:t>BUG</a:t>
            </a:r>
            <a:r>
              <a:rPr lang="en-US" sz="2400" dirty="0"/>
              <a:t>!</a:t>
            </a:r>
          </a:p>
          <a:p>
            <a:pPr algn="ctr"/>
            <a:endParaRPr lang="en-US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E0112E-7BE8-403B-96B2-95DF8CA509E4}"/>
              </a:ext>
            </a:extLst>
          </p:cNvPr>
          <p:cNvSpPr/>
          <p:nvPr/>
        </p:nvSpPr>
        <p:spPr>
          <a:xfrm>
            <a:off x="3441763" y="1746043"/>
            <a:ext cx="638251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// the person's age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 explosive gas!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3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48195 -0.0007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7" y="-4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3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3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uiExpand="1" build="p" animBg="1"/>
      <p:bldP spid="230453" grpId="0" animBg="1"/>
      <p:bldP spid="230453" grpId="1" animBg="1"/>
      <p:bldP spid="230455" grpId="0"/>
      <p:bldP spid="230456" grpId="0" animBg="1"/>
      <p:bldP spid="230456" grpId="1" animBg="1"/>
      <p:bldP spid="230457" grpId="0" animBg="1"/>
      <p:bldP spid="230457" grpId="1" animBg="1"/>
      <p:bldP spid="230403" grpId="0" animBg="1"/>
      <p:bldP spid="230408" grpId="0" animBg="1"/>
      <p:bldP spid="230408" grpId="1" animBg="1"/>
      <p:bldP spid="230446" grpId="0" animBg="1"/>
      <p:bldP spid="230451" grpId="0" animBg="1"/>
      <p:bldP spid="230451" grpId="1" animBg="1"/>
      <p:bldP spid="230452" grpId="0" animBg="1"/>
      <p:bldP spid="23045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3" grpId="0"/>
      <p:bldP spid="230458" grpId="0" animBg="1"/>
      <p:bldP spid="230458" grpId="1" animBg="1"/>
      <p:bldP spid="43" grpId="0"/>
      <p:bldP spid="43" grpId="1"/>
      <p:bldP spid="43" grpId="2"/>
      <p:bldP spid="43" grpId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321199" y="3448384"/>
            <a:ext cx="27301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Feel free to use the initializer list for primitives if you like, but it’s not required either way.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3783" y="949473"/>
            <a:ext cx="82685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you like, you </a:t>
            </a:r>
            <a:r>
              <a:rPr lang="en-US" dirty="0">
                <a:solidFill>
                  <a:srgbClr val="FF0000"/>
                </a:solidFill>
              </a:rPr>
              <a:t>may </a:t>
            </a:r>
            <a:r>
              <a:rPr lang="en-US" dirty="0">
                <a:solidFill>
                  <a:schemeClr val="tx2"/>
                </a:solidFill>
              </a:rPr>
              <a:t>also use the initializer list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initialize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your </a:t>
            </a:r>
            <a:r>
              <a:rPr lang="en-US">
                <a:solidFill>
                  <a:srgbClr val="FF0000"/>
                </a:solidFill>
              </a:rPr>
              <a:t>primitive </a:t>
            </a:r>
            <a:r>
              <a:rPr lang="en-US" dirty="0">
                <a:solidFill>
                  <a:srgbClr val="FF0000"/>
                </a:solidFill>
              </a:rPr>
              <a:t>member variables </a:t>
            </a:r>
            <a:r>
              <a:rPr lang="en-US" dirty="0">
                <a:solidFill>
                  <a:schemeClr val="tx2"/>
                </a:solidFill>
              </a:rPr>
              <a:t>too.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601" y="2209800"/>
            <a:ext cx="6312262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340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375" y="44376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myAge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30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2068" y="4437629"/>
            <a:ext cx="84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8399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Initializer Lists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7917" y="3584806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(  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5595" y="360732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5908026" y="4476858"/>
            <a:ext cx="3063070" cy="1309988"/>
          </a:xfrm>
          <a:prstGeom prst="wedgeRoundRectCallout">
            <a:avLst>
              <a:gd name="adj1" fmla="val -60445"/>
              <a:gd name="adj2" fmla="val -93748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will initialize your primitive variable(s) before the body of your constructor runs.</a:t>
            </a: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2319380" y="5460434"/>
            <a:ext cx="3262350" cy="1063757"/>
          </a:xfrm>
          <a:prstGeom prst="wedgeRoundRectCallout">
            <a:avLst>
              <a:gd name="adj1" fmla="val -54038"/>
              <a:gd name="adj2" fmla="val -11687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initializing your primitive variables </a:t>
            </a:r>
            <a:r>
              <a:rPr lang="en-US" sz="1800" dirty="0">
                <a:solidFill>
                  <a:srgbClr val="FF0000"/>
                </a:solidFill>
              </a:rPr>
              <a:t>here </a:t>
            </a:r>
            <a:r>
              <a:rPr lang="en-US" sz="1800" dirty="0"/>
              <a:t>in your </a:t>
            </a:r>
            <a:r>
              <a:rPr lang="en-US" sz="1800" dirty="0">
                <a:solidFill>
                  <a:srgbClr val="FF0000"/>
                </a:solidFill>
              </a:rPr>
              <a:t>constructor body</a:t>
            </a:r>
            <a:r>
              <a:rPr lang="en-US" sz="18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auto">
          <a:xfrm>
            <a:off x="5708746" y="1901487"/>
            <a:ext cx="3262350" cy="847354"/>
          </a:xfrm>
          <a:prstGeom prst="wedgeRoundRectCallout">
            <a:avLst>
              <a:gd name="adj1" fmla="val -65250"/>
              <a:gd name="adj2" fmla="val 14674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You may do it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>
                <a:solidFill>
                  <a:schemeClr val="tx2"/>
                </a:solidFill>
              </a:rPr>
              <a:t> in your initializer list…</a:t>
            </a:r>
          </a:p>
        </p:txBody>
      </p:sp>
    </p:spTree>
    <p:extLst>
      <p:ext uri="{BB962C8B-B14F-4D97-AF65-F5344CB8AC3E}">
        <p14:creationId xmlns:p14="http://schemas.microsoft.com/office/powerpoint/2010/main" val="2826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0.45 -0.126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6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9.25712E-7 L 0.41753 -0.124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62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4305 0.026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6741" grpId="0"/>
      <p:bldP spid="20" grpId="0"/>
      <p:bldP spid="21" grpId="0"/>
      <p:bldP spid="22" grpId="0"/>
      <p:bldP spid="26" grpId="0"/>
      <p:bldP spid="6" grpId="0"/>
      <p:bldP spid="28" grpId="0"/>
      <p:bldP spid="31" grpId="0" animBg="1"/>
      <p:bldP spid="31" grpId="1" animBg="1"/>
      <p:bldP spid="31" grpId="2" animBg="1"/>
      <p:bldP spid="34" grpId="0" animBg="1"/>
      <p:bldP spid="34" grpId="1" animBg="1"/>
      <p:bldP spid="35" grpId="0" animBg="1"/>
      <p:bldP spid="3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494" y="4489426"/>
            <a:ext cx="2372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there’s no reason why the parameters to your initializer list have to be </a:t>
            </a:r>
            <a:r>
              <a:rPr lang="en-US" dirty="0">
                <a:solidFill>
                  <a:srgbClr val="FF0000"/>
                </a:solidFill>
              </a:rPr>
              <a:t>constants</a:t>
            </a:r>
            <a:r>
              <a:rPr lang="en-US" dirty="0"/>
              <a:t>…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431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  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458363" y="1718993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)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202937" y="1960563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67070" y="196283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)</a:t>
            </a:r>
          </a:p>
        </p:txBody>
      </p:sp>
      <p:sp>
        <p:nvSpPr>
          <p:cNvPr id="49" name="AutoShape 28"/>
          <p:cNvSpPr>
            <a:spLocks noChangeArrowheads="1"/>
          </p:cNvSpPr>
          <p:nvPr/>
        </p:nvSpPr>
        <p:spPr bwMode="auto">
          <a:xfrm>
            <a:off x="5787401" y="219446"/>
            <a:ext cx="3262350" cy="847354"/>
          </a:xfrm>
          <a:prstGeom prst="wedgeRoundRectCallout">
            <a:avLst>
              <a:gd name="adj1" fmla="val -30414"/>
              <a:gd name="adj2" fmla="val 16524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We don’t need to have constants here!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2259" y="17297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startingGas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766734" y="1729793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startingGas</a:t>
            </a:r>
            <a:endParaRPr lang="en-US" sz="1800" dirty="0"/>
          </a:p>
        </p:txBody>
      </p:sp>
      <p:grpSp>
        <p:nvGrpSpPr>
          <p:cNvPr id="50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(</a:t>
              </a:r>
              <a:r>
                <a:rPr lang="en-US" sz="1800" dirty="0">
                  <a:solidFill>
                    <a:srgbClr val="FF0000"/>
                  </a:solidFill>
                  <a:cs typeface="Courier New" pitchFamily="49" charset="0"/>
                </a:rPr>
                <a:t>75</a:t>
              </a:r>
              <a:r>
                <a:rPr lang="en-US" sz="1800" dirty="0">
                  <a:cs typeface="Courier New" pitchFamily="49" charset="0"/>
                </a:rPr>
                <a:t>);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750769" y="19144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5048280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1067" y="554052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sp>
        <p:nvSpPr>
          <p:cNvPr id="56" name="AutoShape 28"/>
          <p:cNvSpPr>
            <a:spLocks noChangeArrowheads="1"/>
          </p:cNvSpPr>
          <p:nvPr/>
        </p:nvSpPr>
        <p:spPr bwMode="auto">
          <a:xfrm>
            <a:off x="2321970" y="2824225"/>
            <a:ext cx="3697167" cy="1304584"/>
          </a:xfrm>
          <a:prstGeom prst="wedgeRoundRectCallout">
            <a:avLst>
              <a:gd name="adj1" fmla="val 60128"/>
              <a:gd name="adj2" fmla="val -9267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Now we’ll initialize our </a:t>
            </a:r>
            <a:r>
              <a:rPr lang="en-US" sz="1800" dirty="0" err="1">
                <a:solidFill>
                  <a:schemeClr val="tx2"/>
                </a:solidFill>
              </a:rPr>
              <a:t>myBelly</a:t>
            </a:r>
            <a:r>
              <a:rPr lang="en-US" sz="1800" dirty="0">
                <a:solidFill>
                  <a:schemeClr val="tx2"/>
                </a:solidFill>
              </a:rPr>
              <a:t> member with whatever the user passes in to the </a:t>
            </a:r>
            <a:r>
              <a:rPr lang="en-US" sz="1800" dirty="0" err="1">
                <a:solidFill>
                  <a:schemeClr val="tx2"/>
                </a:solidFill>
              </a:rPr>
              <a:t>HungryNerd</a:t>
            </a:r>
            <a:r>
              <a:rPr lang="en-US" sz="1800" dirty="0">
                <a:solidFill>
                  <a:schemeClr val="tx2"/>
                </a:solidFill>
              </a:rPr>
              <a:t> constructor!</a:t>
            </a: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6543" y="1770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86018" y="15102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grpSp>
        <p:nvGrpSpPr>
          <p:cNvPr id="59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63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8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65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6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4787420" y="553421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75</a:t>
            </a:r>
            <a:endParaRPr lang="en-US" sz="28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71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6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4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730274" y="624517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</a:t>
            </a:r>
            <a:endParaRPr lang="en-US" sz="2400" dirty="0"/>
          </a:p>
        </p:txBody>
      </p:sp>
      <p:sp>
        <p:nvSpPr>
          <p:cNvPr id="78" name="Line 57"/>
          <p:cNvSpPr>
            <a:spLocks noChangeShapeType="1"/>
          </p:cNvSpPr>
          <p:nvPr/>
        </p:nvSpPr>
        <p:spPr bwMode="auto">
          <a:xfrm>
            <a:off x="505441" y="23242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57"/>
          <p:cNvSpPr>
            <a:spLocks noChangeShapeType="1"/>
          </p:cNvSpPr>
          <p:nvPr/>
        </p:nvSpPr>
        <p:spPr bwMode="auto">
          <a:xfrm>
            <a:off x="236317" y="258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4994565" y="2473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21417" y="1954883"/>
            <a:ext cx="1946248" cy="369332"/>
            <a:chOff x="8261067" y="2832472"/>
            <a:chExt cx="1946248" cy="369332"/>
          </a:xfrm>
        </p:grpSpPr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8332626" y="2887546"/>
              <a:ext cx="1874689" cy="28463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261067" y="2832472"/>
              <a:ext cx="178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7030A0"/>
                  </a:solidFill>
                </a:rPr>
                <a:t>startingGas</a:t>
              </a:r>
              <a:r>
                <a:rPr lang="en-US" sz="1800" dirty="0">
                  <a:solidFill>
                    <a:srgbClr val="7030A0"/>
                  </a:solidFill>
                </a:rPr>
                <a:t>*4</a:t>
              </a:r>
              <a:r>
                <a:rPr lang="en-US" sz="1800" dirty="0"/>
                <a:t>)</a:t>
              </a:r>
            </a:p>
          </p:txBody>
        </p:sp>
      </p:grpSp>
      <p:sp>
        <p:nvSpPr>
          <p:cNvPr id="81" name="AutoShape 28"/>
          <p:cNvSpPr>
            <a:spLocks noChangeArrowheads="1"/>
          </p:cNvSpPr>
          <p:nvPr/>
        </p:nvSpPr>
        <p:spPr bwMode="auto">
          <a:xfrm>
            <a:off x="6476791" y="2788496"/>
            <a:ext cx="2572960" cy="955482"/>
          </a:xfrm>
          <a:prstGeom prst="wedgeRoundRectCallout">
            <a:avLst>
              <a:gd name="adj1" fmla="val -40152"/>
              <a:gd name="adj2" fmla="val -109471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these can even be more </a:t>
            </a:r>
            <a:r>
              <a:rPr lang="en-US" sz="1800" dirty="0">
                <a:solidFill>
                  <a:srgbClr val="7030A0"/>
                </a:solidFill>
              </a:rPr>
              <a:t>interesting</a:t>
            </a:r>
            <a:r>
              <a:rPr lang="en-US" sz="1800" dirty="0">
                <a:solidFill>
                  <a:schemeClr val="tx2"/>
                </a:solidFill>
              </a:rPr>
              <a:t> expressions!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702313" y="554915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1379E-6 L 0.1769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34598E-7 L 0.11771 -5.34598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5971E-6 L -0.05539 0.034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1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5628E-6 L -0.11736 -0.5887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29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9 L -0.53281 -0.0222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" grpId="0"/>
      <p:bldP spid="42" grpId="0"/>
      <p:bldP spid="49" grpId="0" animBg="1"/>
      <p:bldP spid="49" grpId="1" animBg="1"/>
      <p:bldP spid="4" grpId="0"/>
      <p:bldP spid="5" grpId="0"/>
      <p:bldP spid="5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" grpId="0"/>
      <p:bldP spid="6" grpId="1"/>
      <p:bldP spid="6" grpId="2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8" grpId="2"/>
      <p:bldP spid="69" grpId="0"/>
      <p:bldP spid="69" grpId="1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Final Topics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658327" y="1341438"/>
            <a:ext cx="74542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Let’s talk </a:t>
            </a:r>
            <a:r>
              <a:rPr lang="en-US" sz="2400"/>
              <a:t>about four </a:t>
            </a:r>
            <a:r>
              <a:rPr lang="en-US" sz="2400" dirty="0"/>
              <a:t>final topics that you’ll need in</a:t>
            </a:r>
            <a:br>
              <a:rPr lang="en-US" sz="2400" dirty="0"/>
            </a:br>
            <a:r>
              <a:rPr lang="en-US" sz="2400" dirty="0"/>
              <a:t>order to solve your Project #1…</a:t>
            </a:r>
          </a:p>
        </p:txBody>
      </p:sp>
      <p:pic>
        <p:nvPicPr>
          <p:cNvPr id="203783" name="Picture 7" descr="MCj042384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5814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Debugging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30" y="1431983"/>
            <a:ext cx="3873467" cy="4582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0772-64E6-4B46-8C67-1C6188E4D8BA}"/>
              </a:ext>
            </a:extLst>
          </p:cNvPr>
          <p:cNvSpPr txBox="1"/>
          <p:nvPr/>
        </p:nvSpPr>
        <p:spPr>
          <a:xfrm>
            <a:off x="2958636" y="1510018"/>
            <a:ext cx="379400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Impact" panose="020B0806030902050204" pitchFamily="34" charset="0"/>
              </a:rPr>
              <a:t>SPENT 54 HOURS DEBUGGING P1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4119E-5E05-4519-943A-C37978FC0BC2}"/>
              </a:ext>
            </a:extLst>
          </p:cNvPr>
          <p:cNvSpPr txBox="1"/>
          <p:nvPr/>
        </p:nvSpPr>
        <p:spPr>
          <a:xfrm>
            <a:off x="2908570" y="5553241"/>
            <a:ext cx="390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IT’S WORTH 1% OF TOTAL GRADE</a:t>
            </a:r>
          </a:p>
        </p:txBody>
      </p:sp>
    </p:spTree>
    <p:extLst>
      <p:ext uri="{BB962C8B-B14F-4D97-AF65-F5344CB8AC3E}">
        <p14:creationId xmlns:p14="http://schemas.microsoft.com/office/powerpoint/2010/main" val="1348699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You’re lazy, right?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690889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You’d rather not </a:t>
            </a:r>
            <a:r>
              <a:rPr lang="en-US" sz="2800" dirty="0">
                <a:solidFill>
                  <a:srgbClr val="FF0000"/>
                </a:solidFill>
              </a:rPr>
              <a:t>waste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2 hours </a:t>
            </a:r>
            <a:r>
              <a:rPr lang="en-US" sz="2800" dirty="0"/>
              <a:t>finding a bug…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045043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When you could find it in </a:t>
            </a:r>
            <a:r>
              <a:rPr lang="en-US" sz="2800" dirty="0">
                <a:solidFill>
                  <a:srgbClr val="FF0000"/>
                </a:solidFill>
              </a:rPr>
              <a:t>30 seconds</a:t>
            </a:r>
            <a:r>
              <a:rPr lang="en-US" sz="2800" dirty="0"/>
              <a:t> with the </a:t>
            </a:r>
            <a:r>
              <a:rPr lang="en-US" sz="2800" dirty="0">
                <a:solidFill>
                  <a:srgbClr val="FF0000"/>
                </a:solidFill>
              </a:rPr>
              <a:t>debugger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525645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Learning to Use the C++ Debugger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</p:spTree>
    <p:extLst>
      <p:ext uri="{BB962C8B-B14F-4D97-AF65-F5344CB8AC3E}">
        <p14:creationId xmlns:p14="http://schemas.microsoft.com/office/powerpoint/2010/main" val="2022702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5" y="2413399"/>
            <a:ext cx="7023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default, Visual Studio compiles all programs in </a:t>
            </a:r>
            <a:r>
              <a:rPr lang="en-US" dirty="0">
                <a:solidFill>
                  <a:srgbClr val="0070C0"/>
                </a:solidFill>
              </a:rPr>
              <a:t>“debug mode” </a:t>
            </a:r>
            <a:r>
              <a:rPr lang="en-US" dirty="0"/>
              <a:t>so you can use the debugger with them right away.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328023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 should see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“Configuration: Debug Win32”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 the Output window.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run your program from start to finish by hitting either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 or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4246" y="2321520"/>
            <a:ext cx="433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your program by hitting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, Visual Studio will immediately close the debug window after your program finishes.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4246" y="4653764"/>
            <a:ext cx="433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by hitting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, Visual Studio will print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“Press any key to continue…”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and leave the debug window on the screen when your program completes.</a:t>
            </a:r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2" y="2091523"/>
            <a:ext cx="3457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" y="4342383"/>
            <a:ext cx="3743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0" y="2734317"/>
            <a:ext cx="5974552" cy="365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633" y="2321519"/>
            <a:ext cx="249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start your program and debug one line at a time,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after you finish compiling it.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580033" y="593524"/>
            <a:ext cx="3602647" cy="224742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You’ll see this little yellow arrow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next to the first line of your program.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arrow points to the line of code that’s ABOUT to execute.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28" y="4107408"/>
            <a:ext cx="27395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run the current line of code,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 </a:t>
            </a:r>
            <a:br>
              <a:rPr lang="en-US" sz="1800" dirty="0"/>
            </a:br>
            <a:br>
              <a:rPr lang="en-US" sz="1100" dirty="0"/>
            </a:br>
            <a:r>
              <a:rPr lang="en-US" sz="1800" dirty="0"/>
              <a:t>Let’s do that now.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4718" y="5618766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1" y="2743289"/>
            <a:ext cx="5964961" cy="365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 bwMode="auto">
          <a:xfrm>
            <a:off x="4986285" y="2938730"/>
            <a:ext cx="4232436" cy="143514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has a sub-window where it displays the values of your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local variables</a:t>
            </a:r>
            <a:r>
              <a:rPr lang="en-US" sz="1800" dirty="0"/>
              <a:t> – these are called </a:t>
            </a:r>
            <a:r>
              <a:rPr lang="en-US" sz="1800" dirty="0">
                <a:solidFill>
                  <a:srgbClr val="6600CC"/>
                </a:solidFill>
              </a:rPr>
              <a:t>“auto” </a:t>
            </a:r>
            <a:r>
              <a:rPr lang="en-US" sz="1800" dirty="0"/>
              <a:t>variables.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5672829" y="3529776"/>
            <a:ext cx="3311374" cy="1498283"/>
          </a:xfrm>
          <a:prstGeom prst="wedgeRoundRectCallout">
            <a:avLst>
              <a:gd name="adj1" fmla="val -62219"/>
              <a:gd name="adj2" fmla="val 773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Here we can see that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random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it hasn’t been initialized yet.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318935" y="2390615"/>
            <a:ext cx="3602647" cy="1940957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changed.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shows this and highlights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value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672829" y="2579342"/>
            <a:ext cx="3602647" cy="2247424"/>
          </a:xfrm>
          <a:prstGeom prst="wedgeRoundRectCallout">
            <a:avLst>
              <a:gd name="adj1" fmla="val -60965"/>
              <a:gd name="adj2" fmla="val 8137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Also notice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now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we haven’t run the current line of code yet </a:t>
            </a:r>
            <a:r>
              <a:rPr lang="en-US" sz="1800" dirty="0"/>
              <a:t>to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initialize its value, it is 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random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1" grpId="0"/>
      <p:bldP spid="17" grpId="0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840" y="2600361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41611"/>
            <a:ext cx="5951800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7469" y="3507363"/>
            <a:ext cx="269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If you want to watch other variables or expressions, you can do that in the </a:t>
            </a:r>
            <a:r>
              <a:rPr lang="en-US" sz="1800" dirty="0">
                <a:solidFill>
                  <a:srgbClr val="FF0000"/>
                </a:solidFill>
              </a:rPr>
              <a:t>“watch” </a:t>
            </a:r>
            <a:r>
              <a:rPr lang="en-US" sz="1800" dirty="0"/>
              <a:t>sub-window.</a:t>
            </a:r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1684"/>
            <a:ext cx="5951799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8" y="2751684"/>
            <a:ext cx="5961374" cy="36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5482"/>
            <a:ext cx="5964492" cy="365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156855" y="3494917"/>
            <a:ext cx="3602647" cy="1328023"/>
          </a:xfrm>
          <a:prstGeom prst="wedgeRoundRectCallout">
            <a:avLst>
              <a:gd name="adj1" fmla="val -56529"/>
              <a:gd name="adj2" fmla="val 9446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Visual Studio will display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variable or expression in the “watch” window!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039242" y="4337113"/>
            <a:ext cx="2606868" cy="1021556"/>
          </a:xfrm>
          <a:prstGeom prst="wedgeRoundRectCallout">
            <a:avLst>
              <a:gd name="adj1" fmla="val -47714"/>
              <a:gd name="adj2" fmla="val 114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Click here to activate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“watch”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sub-window.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043462" y="3621917"/>
            <a:ext cx="3602647" cy="1021556"/>
          </a:xfrm>
          <a:prstGeom prst="wedgeRoundRectCallout">
            <a:avLst>
              <a:gd name="adj1" fmla="val -66386"/>
              <a:gd name="adj2" fmla="val 12521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click the mouse on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blue line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and type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>
                <a:solidFill>
                  <a:srgbClr val="FF0000"/>
                </a:solidFill>
              </a:rPr>
              <a:t>e name </a:t>
            </a:r>
            <a:r>
              <a:rPr lang="en-US" sz="1800" dirty="0"/>
              <a:t>or </a:t>
            </a:r>
            <a:r>
              <a:rPr lang="en-US" sz="1800" dirty="0">
                <a:solidFill>
                  <a:srgbClr val="FF0000"/>
                </a:solidFill>
              </a:rPr>
              <a:t>expression</a:t>
            </a:r>
            <a:r>
              <a:rPr lang="en-US" sz="1800" dirty="0"/>
              <a:t> to watch.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4595667" y="3709299"/>
            <a:ext cx="3602647" cy="1021556"/>
          </a:xfrm>
          <a:prstGeom prst="wedgeRoundRectCallout">
            <a:avLst>
              <a:gd name="adj1" fmla="val -54558"/>
              <a:gd name="adj2" fmla="val 11826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enter when you’re done typing in the variable or expression you want to watch.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541353" y="2600361"/>
            <a:ext cx="3602647" cy="1021556"/>
          </a:xfrm>
          <a:prstGeom prst="wedgeRoundRectCallout">
            <a:avLst>
              <a:gd name="adj1" fmla="val -67125"/>
              <a:gd name="adj2" fmla="val 23819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 well and, as such, its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new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highlighted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6" grpId="0" animBg="1"/>
      <p:bldP spid="26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19" grpId="0" animBg="1"/>
      <p:bldP spid="19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873" y="1027182"/>
            <a:ext cx="4101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 actually do slightly different things…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while on a function call line, Visual Studio will run the entire function in one step. You won’t be able to trace line-by-line through it.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31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5316360" y="1603571"/>
            <a:ext cx="3602647" cy="1021556"/>
          </a:xfrm>
          <a:prstGeom prst="wedgeRoundRectCallout">
            <a:avLst>
              <a:gd name="adj1" fmla="val -47412"/>
              <a:gd name="adj2" fmla="val -1453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Visual Studio ran the entire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7031979" y="3697521"/>
            <a:ext cx="1974201" cy="1498283"/>
          </a:xfrm>
          <a:prstGeom prst="wedgeRoundRectCallout">
            <a:avLst>
              <a:gd name="adj1" fmla="val -158526"/>
              <a:gd name="adj2" fmla="val 2839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...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28941" y="3697521"/>
            <a:ext cx="3602647" cy="715089"/>
          </a:xfrm>
          <a:prstGeom prst="wedgeRoundRectCallout">
            <a:avLst>
              <a:gd name="adj1" fmla="val -51108"/>
              <a:gd name="adj2" fmla="val 12029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lets you quickly run a line of code without delving into the details.</a:t>
            </a:r>
          </a:p>
        </p:txBody>
      </p:sp>
    </p:spTree>
    <p:extLst>
      <p:ext uri="{BB962C8B-B14F-4D97-AF65-F5344CB8AC3E}">
        <p14:creationId xmlns:p14="http://schemas.microsoft.com/office/powerpoint/2010/main" val="1262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7" grpId="0" animBg="1"/>
      <p:bldP spid="27" grpId="1" animBg="1"/>
      <p:bldP spid="23" grpId="0" animBg="1"/>
      <p:bldP spid="23" grpId="1" animBg="1"/>
      <p:bldP spid="29" grpId="0" animBg="1"/>
      <p:bldP spid="29" grpId="1" animBg="1"/>
      <p:bldP spid="28" grpId="0" animBg="1"/>
      <p:bldP spid="28" grpId="1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76200" y="57150"/>
            <a:ext cx="4972050" cy="547842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14950" y="-1524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5048250" y="993775"/>
            <a:ext cx="40957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Wouldn’t it be great if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C++</a:t>
            </a:r>
            <a:r>
              <a:rPr lang="en-US" dirty="0">
                <a:cs typeface="Courier New" pitchFamily="49" charset="0"/>
              </a:rPr>
              <a:t> would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guarantee</a:t>
            </a:r>
            <a:r>
              <a:rPr lang="en-US" dirty="0">
                <a:cs typeface="Courier New" pitchFamily="49" charset="0"/>
              </a:rPr>
              <a:t> that every time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create</a:t>
            </a:r>
            <a:r>
              <a:rPr lang="en-US" dirty="0">
                <a:cs typeface="Courier New" pitchFamily="49" charset="0"/>
              </a:rPr>
              <a:t> a new class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variable</a:t>
            </a:r>
            <a:r>
              <a:rPr lang="en-US" dirty="0">
                <a:cs typeface="Courier New" pitchFamily="49" charset="0"/>
              </a:rPr>
              <a:t>, it’ll be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auto-initialized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  <p:sp>
        <p:nvSpPr>
          <p:cNvPr id="107568" name="Text Box 48"/>
          <p:cNvSpPr txBox="1">
            <a:spLocks noChangeArrowheads="1"/>
          </p:cNvSpPr>
          <p:nvPr/>
        </p:nvSpPr>
        <p:spPr bwMode="auto">
          <a:xfrm>
            <a:off x="5129047" y="2471628"/>
            <a:ext cx="38720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Well, as it turns out, that’s</a:t>
            </a:r>
            <a:br>
              <a:rPr lang="en-US" dirty="0"/>
            </a:br>
            <a:r>
              <a:rPr lang="en-US" dirty="0"/>
              <a:t>exactly what the </a:t>
            </a:r>
            <a:r>
              <a:rPr lang="en-US" dirty="0">
                <a:solidFill>
                  <a:srgbClr val="6600CC"/>
                </a:solidFill>
              </a:rPr>
              <a:t>C++</a:t>
            </a:r>
            <a:br>
              <a:rPr lang="en-US">
                <a:solidFill>
                  <a:srgbClr val="6600CC"/>
                </a:solidFill>
              </a:rPr>
            </a:br>
            <a:r>
              <a:rPr lang="en-US">
                <a:solidFill>
                  <a:srgbClr val="6600CC"/>
                </a:solidFill>
              </a:rPr>
              <a:t>constructor </a:t>
            </a:r>
            <a:r>
              <a:rPr lang="en-US"/>
              <a:t>does</a:t>
            </a:r>
            <a:r>
              <a:rPr lang="en-US" dirty="0"/>
              <a:t>!</a:t>
            </a:r>
          </a:p>
        </p:txBody>
      </p:sp>
      <p:sp>
        <p:nvSpPr>
          <p:cNvPr id="107569" name="Text Box 49"/>
          <p:cNvSpPr txBox="1">
            <a:spLocks noChangeArrowheads="1"/>
          </p:cNvSpPr>
          <p:nvPr/>
        </p:nvSpPr>
        <p:spPr bwMode="auto">
          <a:xfrm>
            <a:off x="4419600" y="48863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265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59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while on a function call line, Visual Studio will let you step into that function and trace through it a line at a time.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5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4" y="2335475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45071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7583"/>
            <a:ext cx="4505325" cy="277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44" y="2345071"/>
            <a:ext cx="6096897" cy="43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90255" y="4945188"/>
            <a:ext cx="3602647" cy="1328023"/>
          </a:xfrm>
          <a:prstGeom prst="wedgeRoundRectCallout">
            <a:avLst>
              <a:gd name="adj1" fmla="val 61260"/>
              <a:gd name="adj2" fmla="val -1348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F10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239" y="459128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lets you dive into a function call and trace through it line by line as well.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007703" y="3697521"/>
            <a:ext cx="1998477" cy="1498283"/>
          </a:xfrm>
          <a:prstGeom prst="wedgeRoundRectCallout">
            <a:avLst>
              <a:gd name="adj1" fmla="val -157385"/>
              <a:gd name="adj2" fmla="val 295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...</a:t>
            </a:r>
          </a:p>
          <a:p>
            <a:pPr algn="ctr"/>
            <a:endParaRPr lang="en-US" sz="9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</p:spTree>
    <p:extLst>
      <p:ext uri="{BB962C8B-B14F-4D97-AF65-F5344CB8AC3E}">
        <p14:creationId xmlns:p14="http://schemas.microsoft.com/office/powerpoint/2010/main" val="4017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16" grpId="0" animBg="1"/>
      <p:bldP spid="16" grpId="1" animBg="1"/>
      <p:bldP spid="30" grpId="0"/>
      <p:bldP spid="14" grpId="0" animBg="1"/>
      <p:bldP spid="14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at any time while you’re tracing </a:t>
            </a:r>
            <a:br>
              <a:rPr lang="en-US" dirty="0"/>
            </a:br>
            <a:r>
              <a:rPr lang="en-US" dirty="0"/>
              <a:t>line-by-line you want to stop tracing </a:t>
            </a:r>
            <a:br>
              <a:rPr lang="en-US" dirty="0"/>
            </a:br>
            <a:r>
              <a:rPr lang="en-US" dirty="0"/>
              <a:t>line-by-line…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0" y="3058650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simply let the rest of your program run normally…</a:t>
            </a:r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7240" y="456933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hit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br>
              <a:rPr lang="en-US" dirty="0"/>
            </a:br>
            <a:r>
              <a:rPr lang="en-US" dirty="0"/>
              <a:t>and Visual Studio will run your program until completion!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41353" y="2546615"/>
            <a:ext cx="3602647" cy="715089"/>
          </a:xfrm>
          <a:prstGeom prst="wedgeRoundRectCallout">
            <a:avLst>
              <a:gd name="adj1" fmla="val -60965"/>
              <a:gd name="adj2" fmla="val 1458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Imagine I’m on this line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I hit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F5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8" y="0"/>
            <a:ext cx="448197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4987826" y="5757994"/>
            <a:ext cx="3602647" cy="1021556"/>
          </a:xfrm>
          <a:prstGeom prst="wedgeRoundRectCallout">
            <a:avLst>
              <a:gd name="adj1" fmla="val -62690"/>
              <a:gd name="adj2" fmla="val -10962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will run my program until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completion without any more stepping.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1938706" y="2904159"/>
            <a:ext cx="3602647" cy="1021556"/>
          </a:xfrm>
          <a:prstGeom prst="wedgeRoundRectCallout">
            <a:avLst>
              <a:gd name="adj1" fmla="val 41300"/>
              <a:gd name="adj2" fmla="val -118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your output window will immediately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disappear after the program finishes running.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8" grpId="0" animBg="1"/>
      <p:bldP spid="18" grpId="1" animBg="1"/>
      <p:bldP spid="18" grpId="2" animBg="1"/>
      <p:bldP spid="20" grpId="0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you’ll want to start debugging deep within your program.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90" y="2614766"/>
            <a:ext cx="291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want to trace through millions of lines to reach the likely location of a bug.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400" y="4169223"/>
            <a:ext cx="268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should you do?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385" y="4932397"/>
            <a:ext cx="26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Answer: </a:t>
            </a:r>
            <a:br>
              <a:rPr lang="en-US" dirty="0"/>
            </a:br>
            <a:r>
              <a:rPr lang="en-US" dirty="0"/>
              <a:t>Create a </a:t>
            </a:r>
            <a:r>
              <a:rPr lang="en-US" dirty="0">
                <a:solidFill>
                  <a:srgbClr val="6600CC"/>
                </a:solidFill>
              </a:rPr>
              <a:t>breakpoint</a:t>
            </a:r>
            <a:r>
              <a:rPr lang="en-US" dirty="0"/>
              <a:t>!</a:t>
            </a:r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ular Callout 20"/>
          <p:cNvSpPr/>
          <p:nvPr/>
        </p:nvSpPr>
        <p:spPr bwMode="auto">
          <a:xfrm>
            <a:off x="5639007" y="213955"/>
            <a:ext cx="3504993" cy="1328023"/>
          </a:xfrm>
          <a:prstGeom prst="wedgeRoundRectCallout">
            <a:avLst>
              <a:gd name="adj1" fmla="val -44617"/>
              <a:gd name="adj2" fmla="val 1499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If I stepped (with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/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) through each line ‘til I reached the right spot, it’d take years!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84738" y="5335258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to the line where you’d like to start debugging and hit the </a:t>
            </a:r>
            <a:r>
              <a:rPr lang="en-US" dirty="0">
                <a:solidFill>
                  <a:srgbClr val="6600CC"/>
                </a:solidFill>
              </a:rPr>
              <a:t>F9</a:t>
            </a:r>
            <a:r>
              <a:rPr lang="en-US" dirty="0"/>
              <a:t> key.</a:t>
            </a:r>
          </a:p>
        </p:txBody>
      </p:sp>
      <p:sp>
        <p:nvSpPr>
          <p:cNvPr id="6" name="Down Arrow 5"/>
          <p:cNvSpPr/>
          <p:nvPr/>
        </p:nvSpPr>
        <p:spPr bwMode="auto">
          <a:xfrm rot="7644362">
            <a:off x="8237573" y="4711138"/>
            <a:ext cx="80459" cy="150774"/>
          </a:xfrm>
          <a:prstGeom prst="downArrow">
            <a:avLst>
              <a:gd name="adj1" fmla="val 18034"/>
              <a:gd name="adj2" fmla="val 98864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59352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 bwMode="auto">
          <a:xfrm>
            <a:off x="703024" y="213955"/>
            <a:ext cx="3504993" cy="1021556"/>
          </a:xfrm>
          <a:prstGeom prst="wedgeRoundRectCallout">
            <a:avLst>
              <a:gd name="adj1" fmla="val 70859"/>
              <a:gd name="adj2" fmla="val 25555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For example, let’s say I want to start stepping line-by-line through my code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/>
              <a:t>.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345626" y="571500"/>
            <a:ext cx="3504993" cy="715089"/>
          </a:xfrm>
          <a:prstGeom prst="wedgeRoundRectCallout">
            <a:avLst>
              <a:gd name="adj1" fmla="val 65318"/>
              <a:gd name="adj2" fmla="val 3346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This adds a </a:t>
            </a:r>
            <a:r>
              <a:rPr lang="en-US" sz="1800" dirty="0">
                <a:solidFill>
                  <a:srgbClr val="6600CC"/>
                </a:solidFill>
              </a:rPr>
              <a:t>“breakpoint</a:t>
            </a:r>
            <a:r>
              <a:rPr lang="en-US" sz="1800" dirty="0"/>
              <a:t>” into your code on this line.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7634" y="6043144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just hit the </a:t>
            </a:r>
            <a:r>
              <a:rPr lang="en-US" dirty="0">
                <a:solidFill>
                  <a:srgbClr val="6600CC"/>
                </a:solidFill>
              </a:rPr>
              <a:t>F5 </a:t>
            </a:r>
            <a:r>
              <a:rPr lang="en-US" dirty="0"/>
              <a:t>key (not Ctrl-F5) to run your program until it reaches that line!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5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ular Callout 27"/>
          <p:cNvSpPr/>
          <p:nvPr/>
        </p:nvSpPr>
        <p:spPr bwMode="auto">
          <a:xfrm>
            <a:off x="160400" y="410359"/>
            <a:ext cx="3788513" cy="2902922"/>
          </a:xfrm>
          <a:prstGeom prst="wedgeRoundRectCallout">
            <a:avLst>
              <a:gd name="adj1" fmla="val 64810"/>
              <a:gd name="adj2" fmla="val 5633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Your program will run until it hits the breakpoint. </a:t>
            </a:r>
            <a:br>
              <a:rPr lang="en-US" sz="1800" dirty="0"/>
            </a:br>
            <a:br>
              <a:rPr lang="en-US" sz="1050" dirty="0"/>
            </a:br>
            <a:r>
              <a:rPr lang="en-US" sz="1800" dirty="0"/>
              <a:t>Then the debugger stops the program and lets you trace line-by-line… </a:t>
            </a:r>
            <a:br>
              <a:rPr lang="en-US" sz="1800" dirty="0"/>
            </a:br>
            <a:br>
              <a:rPr lang="en-US" sz="1000" dirty="0"/>
            </a:br>
            <a:r>
              <a:rPr lang="en-US" sz="1800" dirty="0"/>
              <a:t>Or if you like, hit </a:t>
            </a:r>
            <a:r>
              <a:rPr lang="en-US" sz="1800" dirty="0">
                <a:solidFill>
                  <a:srgbClr val="6600CC"/>
                </a:solidFill>
              </a:rPr>
              <a:t>F5</a:t>
            </a:r>
            <a:r>
              <a:rPr lang="en-US" sz="1800" dirty="0"/>
              <a:t> again and your program will run until it hits the breakpoint again.</a:t>
            </a:r>
          </a:p>
        </p:txBody>
      </p:sp>
      <p:pic>
        <p:nvPicPr>
          <p:cNvPr id="2273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27" y="116727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ular Callout 28"/>
          <p:cNvSpPr/>
          <p:nvPr/>
        </p:nvSpPr>
        <p:spPr bwMode="auto">
          <a:xfrm>
            <a:off x="4440895" y="410359"/>
            <a:ext cx="3788513" cy="1021556"/>
          </a:xfrm>
          <a:prstGeom prst="wedgeRoundRectCallout">
            <a:avLst>
              <a:gd name="adj1" fmla="val -47113"/>
              <a:gd name="adj2" fmla="val 191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Oh, and you can add as many breakpoints as you like… Not just one!</a:t>
            </a:r>
          </a:p>
        </p:txBody>
      </p:sp>
    </p:spTree>
    <p:extLst>
      <p:ext uri="{BB962C8B-B14F-4D97-AF65-F5344CB8AC3E}">
        <p14:creationId xmlns:p14="http://schemas.microsoft.com/office/powerpoint/2010/main" val="4167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9061E-6 L -0.14948 -0.202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0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3" grpId="0"/>
      <p:bldP spid="21" grpId="0" animBg="1"/>
      <p:bldP spid="21" grpId="1" animBg="1"/>
      <p:bldP spid="23" grpId="0"/>
      <p:bldP spid="6" grpId="0" animBg="1"/>
      <p:bldP spid="6" grpId="1" animBg="1"/>
      <p:bldP spid="6" grpId="2" animBg="1"/>
      <p:bldP spid="19" grpId="0" animBg="1"/>
      <p:bldP spid="19" grpId="1" animBg="1"/>
      <p:bldP spid="26" grpId="0" animBg="1"/>
      <p:bldP spid="26" grpId="1" animBg="1"/>
      <p:bldP spid="27" grpId="0"/>
      <p:bldP spid="28" grpId="0" animBg="1"/>
      <p:bldP spid="28" grpId="1" animBg="1"/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with </a:t>
            </a:r>
            <a:r>
              <a:rPr lang="en-US" dirty="0" err="1"/>
              <a:t>Xcode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98959" y="128685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3333CC"/>
                </a:solidFill>
              </a:rPr>
              <a:t>SUPERIOR</a:t>
            </a:r>
            <a:r>
              <a:rPr lang="en-US" dirty="0"/>
              <a:t> IDE </a:t>
            </a:r>
            <a:r>
              <a:rPr lang="en-US" dirty="0">
                <a:sym typeface="Wingdings"/>
              </a:rPr>
              <a:t></a:t>
            </a:r>
          </a:p>
        </p:txBody>
      </p:sp>
      <p:pic>
        <p:nvPicPr>
          <p:cNvPr id="6" name="Picture 5" descr="1200x630b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41" y="1786773"/>
            <a:ext cx="4729935" cy="47299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3356B6-C8F5-4F36-93B1-E5DF8FB4FCEE}"/>
              </a:ext>
            </a:extLst>
          </p:cNvPr>
          <p:cNvSpPr/>
          <p:nvPr/>
        </p:nvSpPr>
        <p:spPr>
          <a:xfrm>
            <a:off x="4672576" y="616276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Xcode</a:t>
            </a:r>
            <a:r>
              <a:rPr lang="en-US" dirty="0">
                <a:sym typeface="Wingdings"/>
              </a:rPr>
              <a:t> debugging slides graciously created by Devan Dutta!)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39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</a:t>
            </a:r>
            <a:r>
              <a:rPr lang="en-US" dirty="0" err="1"/>
              <a:t>Xcode’s</a:t>
            </a:r>
            <a:r>
              <a:rPr lang="en-US" dirty="0"/>
              <a:t> code editor. </a:t>
            </a:r>
            <a:r>
              <a:rPr lang="en-US" dirty="0" err="1"/>
              <a:t>Xcode</a:t>
            </a:r>
            <a:r>
              <a:rPr lang="en-US" dirty="0"/>
              <a:t> is an </a:t>
            </a:r>
            <a:r>
              <a:rPr lang="en-US" b="1" dirty="0">
                <a:solidFill>
                  <a:srgbClr val="3333CC"/>
                </a:solidFill>
              </a:rPr>
              <a:t>IDE</a:t>
            </a:r>
            <a:r>
              <a:rPr lang="en-US" dirty="0"/>
              <a:t> created by </a:t>
            </a:r>
            <a:r>
              <a:rPr lang="en-US" b="1" dirty="0">
                <a:solidFill>
                  <a:srgbClr val="3333CC"/>
                </a:solidFill>
              </a:rPr>
              <a:t>Apple</a:t>
            </a:r>
            <a:r>
              <a:rPr lang="en-US" dirty="0"/>
              <a:t>, specifically for </a:t>
            </a:r>
            <a:r>
              <a:rPr lang="en-US" dirty="0" err="1"/>
              <a:t>iOS</a:t>
            </a:r>
            <a:r>
              <a:rPr lang="en-US" dirty="0"/>
              <a:t>, </a:t>
            </a:r>
            <a:r>
              <a:rPr lang="en-US" dirty="0" err="1"/>
              <a:t>macOS</a:t>
            </a:r>
            <a:r>
              <a:rPr lang="en-US" dirty="0"/>
              <a:t>, </a:t>
            </a:r>
            <a:r>
              <a:rPr lang="en-US" dirty="0" err="1"/>
              <a:t>tvOS</a:t>
            </a:r>
            <a:r>
              <a:rPr lang="en-US" dirty="0"/>
              <a:t>, and </a:t>
            </a:r>
            <a:r>
              <a:rPr lang="en-US" dirty="0" err="1"/>
              <a:t>watchOS</a:t>
            </a:r>
            <a:r>
              <a:rPr lang="en-US" dirty="0"/>
              <a:t> development, but it also comes fully loaded with </a:t>
            </a:r>
            <a:r>
              <a:rPr lang="en-US" b="1" dirty="0">
                <a:solidFill>
                  <a:srgbClr val="3333CC"/>
                </a:solidFill>
              </a:rPr>
              <a:t>C and C++ support</a:t>
            </a:r>
            <a:r>
              <a:rPr lang="en-US" dirty="0"/>
              <a:t>.</a:t>
            </a:r>
          </a:p>
        </p:txBody>
      </p:sp>
      <p:pic>
        <p:nvPicPr>
          <p:cNvPr id="6" name="Picture 5" descr="Screen Shot 2019-01-02 at 7.04.2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" y="2055803"/>
            <a:ext cx="5764787" cy="480219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021556"/>
          </a:xfrm>
          <a:prstGeom prst="wedgeRoundRectCallout">
            <a:avLst>
              <a:gd name="adj1" fmla="val -65462"/>
              <a:gd name="adj2" fmla="val 1967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you’ll see an empty debug output window</a:t>
            </a:r>
            <a:r>
              <a:rPr kumimoji="0" lang="mr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35679" y="3766824"/>
            <a:ext cx="3366968" cy="715089"/>
          </a:xfrm>
          <a:prstGeom prst="wedgeRoundRectCallout">
            <a:avLst>
              <a:gd name="adj1" fmla="val 32032"/>
              <a:gd name="adj2" fmla="val 26804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well as an empty variable “watcher”.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384234" y="2810993"/>
            <a:ext cx="3602647" cy="1021556"/>
          </a:xfrm>
          <a:prstGeom prst="wedgeRoundRectCallout">
            <a:avLst>
              <a:gd name="adj1" fmla="val -137946"/>
              <a:gd name="adj2" fmla="val 29223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“Auto” means that the sub-window will automatically track and show new variables.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4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run your program from start to finish by going to:</a:t>
            </a:r>
          </a:p>
          <a:p>
            <a:pPr algn="ctr"/>
            <a:r>
              <a:rPr lang="en-US" sz="2800" b="1" dirty="0">
                <a:solidFill>
                  <a:srgbClr val="3333CC"/>
                </a:solidFill>
              </a:rPr>
              <a:t>Product &gt; Run</a:t>
            </a:r>
          </a:p>
        </p:txBody>
      </p:sp>
      <p:pic>
        <p:nvPicPr>
          <p:cNvPr id="7" name="Picture 6" descr="Screen Shot 2019-01-02 at 7.21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942"/>
            <a:ext cx="9144000" cy="3809058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 bwMode="auto">
          <a:xfrm rot="19082809">
            <a:off x="4915498" y="2050639"/>
            <a:ext cx="1524841" cy="822960"/>
          </a:xfrm>
          <a:prstGeom prst="leftArrow">
            <a:avLst>
              <a:gd name="adj1" fmla="val 43702"/>
              <a:gd name="adj2" fmla="val 610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04202" y="1605940"/>
            <a:ext cx="2128029" cy="715089"/>
          </a:xfrm>
          <a:prstGeom prst="wedgeRoundRectCallout">
            <a:avLst>
              <a:gd name="adj1" fmla="val -53789"/>
              <a:gd name="adj2" fmla="val 20745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Xcode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also has shortcuts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  <a:sym typeface="Wingdings"/>
              </a:rPr>
              <a:t>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742894" y="5099073"/>
            <a:ext cx="2150251" cy="200732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solidFill>
                  <a:schemeClr val="accent1"/>
                </a:solidFill>
              </a:ln>
              <a:noFill/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7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573 0.24201 " pathEditMode="relative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9" grpId="0" animBg="1"/>
      <p:bldP spid="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also step through your program, one line at a time.</a:t>
            </a:r>
          </a:p>
          <a:p>
            <a:pPr algn="ctr"/>
            <a:endParaRPr lang="en-US" sz="2800" b="1" dirty="0">
              <a:solidFill>
                <a:srgbClr val="3333CC"/>
              </a:solidFill>
            </a:endParaRPr>
          </a:p>
          <a:p>
            <a:pPr algn="ctr"/>
            <a:r>
              <a:rPr lang="en-US" sz="2800" b="1" dirty="0">
                <a:solidFill>
                  <a:srgbClr val="3333CC"/>
                </a:solidFill>
              </a:rPr>
              <a:t>Let’s insert a breakpoint at line 3.</a:t>
            </a:r>
          </a:p>
        </p:txBody>
      </p:sp>
      <p:pic>
        <p:nvPicPr>
          <p:cNvPr id="4" name="Picture 3" descr="Screen Shot 2019-01-03 at 11.0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60650"/>
            <a:ext cx="50927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3035300"/>
            <a:ext cx="2400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tap on the gray space next to the 3.</a:t>
            </a:r>
          </a:p>
        </p:txBody>
      </p:sp>
    </p:spTree>
    <p:extLst>
      <p:ext uri="{BB962C8B-B14F-4D97-AF65-F5344CB8AC3E}">
        <p14:creationId xmlns:p14="http://schemas.microsoft.com/office/powerpoint/2010/main" val="231367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also step through your program, one line at a time.</a:t>
            </a:r>
          </a:p>
          <a:p>
            <a:pPr algn="ctr"/>
            <a:endParaRPr lang="en-US" sz="2800" b="1" dirty="0">
              <a:solidFill>
                <a:srgbClr val="3333CC"/>
              </a:solidFill>
            </a:endParaRPr>
          </a:p>
          <a:p>
            <a:pPr algn="ctr"/>
            <a:r>
              <a:rPr lang="en-US" sz="2800" b="1" dirty="0">
                <a:solidFill>
                  <a:srgbClr val="3333CC"/>
                </a:solidFill>
              </a:rPr>
              <a:t>Let’s insert a breakpoint at line 3.</a:t>
            </a:r>
          </a:p>
        </p:txBody>
      </p:sp>
      <p:pic>
        <p:nvPicPr>
          <p:cNvPr id="7" name="Picture 6" descr="Screen Shot 2019-01-03 at 11.02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432050"/>
            <a:ext cx="5143500" cy="22733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0" y="2414242"/>
            <a:ext cx="3602647" cy="715089"/>
          </a:xfrm>
          <a:prstGeom prst="wedgeRoundRectCallout">
            <a:avLst>
              <a:gd name="adj1" fmla="val 58595"/>
              <a:gd name="adj2" fmla="val 2459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blue arrow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on line 3 shows that our breakpoint is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" name="Picture 8" descr="Screen Shot 2019-01-03 at 11.27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83" y="4533900"/>
            <a:ext cx="4889500" cy="23241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0" y="3473464"/>
            <a:ext cx="3482805" cy="1940957"/>
          </a:xfrm>
          <a:prstGeom prst="wedgeRoundRectCallout">
            <a:avLst>
              <a:gd name="adj1" fmla="val 62489"/>
              <a:gd name="adj2" fmla="val 34830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If we click on the breakpoint again, we 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deactivate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it, but </a:t>
            </a:r>
            <a:r>
              <a:rPr lang="en-US" sz="1800" dirty="0" err="1"/>
              <a:t>Xcode</a:t>
            </a:r>
            <a:r>
              <a:rPr lang="en-US" sz="1800" dirty="0"/>
              <a:t> remembers that we had a breakpoint there and will let us turn it back on. Neat!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0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Because we set a breakpoint at main(), we can debug 1 line at a time.</a:t>
            </a:r>
          </a:p>
        </p:txBody>
      </p:sp>
      <p:pic>
        <p:nvPicPr>
          <p:cNvPr id="4" name="Picture 3" descr="Screen Shot 2019-01-03 at 1.24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73" y="1505648"/>
            <a:ext cx="6907427" cy="5352352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 bwMode="auto">
          <a:xfrm>
            <a:off x="5168900" y="3209724"/>
            <a:ext cx="3602647" cy="1940957"/>
          </a:xfrm>
          <a:prstGeom prst="wedgeRoundRectCallout">
            <a:avLst>
              <a:gd name="adj1" fmla="val 9610"/>
              <a:gd name="adj2" fmla="val -1037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Xcode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stopped execution right after entering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main()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lang="en-US" sz="1800" dirty="0">
                <a:solidFill>
                  <a:schemeClr val="accent1"/>
                </a:solidFill>
              </a:rPr>
              <a:t>green-highlighted line</a:t>
            </a:r>
            <a:r>
              <a:rPr lang="en-US" sz="1800" dirty="0"/>
              <a:t> is the line of code that’s </a:t>
            </a:r>
            <a:r>
              <a:rPr lang="en-US" sz="1800" u="sng" dirty="0"/>
              <a:t>ABOUT</a:t>
            </a:r>
            <a:r>
              <a:rPr lang="en-US" sz="1800" dirty="0"/>
              <a:t> to execute.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9400" y="1736665"/>
            <a:ext cx="18288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This screenshot to the right shows what an </a:t>
            </a:r>
            <a:r>
              <a:rPr lang="en-US" sz="1800" dirty="0" err="1"/>
              <a:t>Xcode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3333CC"/>
                </a:solidFill>
              </a:rPr>
              <a:t>debugging session</a:t>
            </a:r>
            <a:r>
              <a:rPr lang="en-US" sz="1800" dirty="0"/>
              <a:t> looks like.</a:t>
            </a:r>
          </a:p>
          <a:p>
            <a:endParaRPr lang="en-US" sz="1800" dirty="0"/>
          </a:p>
          <a:p>
            <a:r>
              <a:rPr lang="en-US" sz="1800" dirty="0"/>
              <a:t>The left pane is showing </a:t>
            </a:r>
            <a:r>
              <a:rPr lang="en-US" sz="1800" dirty="0">
                <a:solidFill>
                  <a:srgbClr val="3333CC"/>
                </a:solidFill>
              </a:rPr>
              <a:t>resource usage.</a:t>
            </a:r>
          </a:p>
          <a:p>
            <a:endParaRPr lang="en-US" sz="1800" dirty="0"/>
          </a:p>
          <a:p>
            <a:r>
              <a:rPr lang="en-US" sz="1800" dirty="0"/>
              <a:t>The right pane is the </a:t>
            </a:r>
            <a:r>
              <a:rPr lang="en-US" sz="1800" dirty="0">
                <a:solidFill>
                  <a:srgbClr val="3333CC"/>
                </a:solidFill>
              </a:rPr>
              <a:t>code</a:t>
            </a:r>
            <a:r>
              <a:rPr lang="en-US" sz="1800" dirty="0"/>
              <a:t> being run.</a:t>
            </a:r>
          </a:p>
        </p:txBody>
      </p:sp>
    </p:spTree>
    <p:extLst>
      <p:ext uri="{BB962C8B-B14F-4D97-AF65-F5344CB8AC3E}">
        <p14:creationId xmlns:p14="http://schemas.microsoft.com/office/powerpoint/2010/main" val="7406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Because we set a breakpoint at main(), we can debug 1 line at a time.</a:t>
            </a:r>
          </a:p>
        </p:txBody>
      </p:sp>
      <p:pic>
        <p:nvPicPr>
          <p:cNvPr id="4" name="Picture 3" descr="Screen Shot 2019-01-03 at 1.24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73" y="1505648"/>
            <a:ext cx="6907427" cy="5352352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 bwMode="auto">
          <a:xfrm>
            <a:off x="-88900" y="3374824"/>
            <a:ext cx="3424847" cy="3166824"/>
          </a:xfrm>
          <a:prstGeom prst="wedgeRoundRectCallout">
            <a:avLst>
              <a:gd name="adj1" fmla="val 80997"/>
              <a:gd name="adj2" fmla="val 50085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ur variable “watcher” has also indicated values for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a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and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 and b variables appear to be initialized, but in C++ you can’t depend upon that to be the case.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Always assume primitive values are uninitialized.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3962400" y="3158924"/>
            <a:ext cx="3424847" cy="2553891"/>
          </a:xfrm>
          <a:prstGeom prst="wedgeRoundRectCallout">
            <a:avLst>
              <a:gd name="adj1" fmla="val 77793"/>
              <a:gd name="adj2" fmla="val 71260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window is our debug output. As we run </a:t>
            </a:r>
            <a:r>
              <a:rPr kumimoji="0" lang="en-US" sz="1800" b="1" i="0" u="none" strike="noStrike" cap="none" normalizeH="0" dirty="0" err="1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cout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statements, we’ll see that output in this window.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Note: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“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lldb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” is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Xcode’s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command-line debugger. Ignore it for now.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76200" y="57150"/>
            <a:ext cx="4928442" cy="547842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4838700" y="-136525"/>
            <a:ext cx="3924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5638800" y="1109663"/>
            <a:ext cx="3394075" cy="2243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5638800" y="1082675"/>
            <a:ext cx="3810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chen.Init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(19,true);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b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 flipV="1">
            <a:off x="361950" y="931863"/>
            <a:ext cx="1295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361950" y="931863"/>
            <a:ext cx="1293813" cy="271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53" name="Group 9"/>
          <p:cNvGrpSpPr>
            <a:grpSpLocks/>
          </p:cNvGrpSpPr>
          <p:nvPr/>
        </p:nvGrpSpPr>
        <p:grpSpPr bwMode="auto">
          <a:xfrm>
            <a:off x="209550" y="870051"/>
            <a:ext cx="1438275" cy="396875"/>
            <a:chOff x="2784" y="3673"/>
            <a:chExt cx="816" cy="223"/>
          </a:xfrm>
        </p:grpSpPr>
        <p:sp>
          <p:nvSpPr>
            <p:cNvPr id="108554" name="Rectangle 10"/>
            <p:cNvSpPr>
              <a:spLocks noChangeArrowheads="1"/>
            </p:cNvSpPr>
            <p:nvPr/>
          </p:nvSpPr>
          <p:spPr bwMode="auto">
            <a:xfrm>
              <a:off x="2784" y="3696"/>
              <a:ext cx="816" cy="19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5" name="Text Box 11"/>
            <p:cNvSpPr txBox="1">
              <a:spLocks noChangeArrowheads="1"/>
            </p:cNvSpPr>
            <p:nvPr/>
          </p:nvSpPr>
          <p:spPr bwMode="auto">
            <a:xfrm>
              <a:off x="2860" y="3673"/>
              <a:ext cx="69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urier New" pitchFamily="49" charset="0"/>
                </a:rPr>
                <a:t>Gassy </a:t>
              </a:r>
            </a:p>
          </p:txBody>
        </p:sp>
      </p:grp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152400" y="5884863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A </a:t>
            </a:r>
            <a:r>
              <a:rPr lang="en-US" sz="2200" dirty="0">
                <a:solidFill>
                  <a:srgbClr val="0000CC"/>
                </a:solidFill>
              </a:rPr>
              <a:t>constructor</a:t>
            </a:r>
            <a:r>
              <a:rPr lang="en-US" sz="2200" dirty="0">
                <a:solidFill>
                  <a:schemeClr val="tx2"/>
                </a:solidFill>
              </a:rPr>
              <a:t> is a special member function that </a:t>
            </a:r>
            <a:r>
              <a:rPr lang="en-US" sz="2200" i="1" dirty="0">
                <a:solidFill>
                  <a:srgbClr val="0000CC"/>
                </a:solidFill>
              </a:rPr>
              <a:t>automatically </a:t>
            </a:r>
            <a:r>
              <a:rPr lang="en-US" sz="2200" dirty="0">
                <a:solidFill>
                  <a:srgbClr val="0000CC"/>
                </a:solidFill>
              </a:rPr>
              <a:t>initializes </a:t>
            </a:r>
            <a:r>
              <a:rPr lang="en-US" sz="2200" dirty="0">
                <a:solidFill>
                  <a:schemeClr val="tx2"/>
                </a:solidFill>
              </a:rPr>
              <a:t>every new variable you create </a:t>
            </a:r>
            <a:r>
              <a:rPr lang="en-US" sz="2200">
                <a:solidFill>
                  <a:schemeClr val="tx2"/>
                </a:solidFill>
              </a:rPr>
              <a:t>of a class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6004767" y="2263014"/>
            <a:ext cx="2361020" cy="2103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8" name="Line 14"/>
          <p:cNvSpPr>
            <a:spLocks noChangeShapeType="1"/>
          </p:cNvSpPr>
          <p:nvPr/>
        </p:nvSpPr>
        <p:spPr bwMode="auto">
          <a:xfrm flipV="1">
            <a:off x="6019800" y="2263014"/>
            <a:ext cx="2365443" cy="23412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60" name="Group 16"/>
          <p:cNvGrpSpPr>
            <a:grpSpLocks/>
          </p:cNvGrpSpPr>
          <p:nvPr/>
        </p:nvGrpSpPr>
        <p:grpSpPr bwMode="auto">
          <a:xfrm>
            <a:off x="7456579" y="1600200"/>
            <a:ext cx="822325" cy="400050"/>
            <a:chOff x="1738" y="3998"/>
            <a:chExt cx="518" cy="252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1776" y="4032"/>
              <a:ext cx="480" cy="192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2" name="Text Box 18"/>
            <p:cNvSpPr txBox="1">
              <a:spLocks noChangeArrowheads="1"/>
            </p:cNvSpPr>
            <p:nvPr/>
          </p:nvSpPr>
          <p:spPr bwMode="auto">
            <a:xfrm>
              <a:off x="1738" y="3998"/>
              <a:ext cx="16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0000"/>
                  </a:solidFill>
                </a:rPr>
                <a:t> </a:t>
              </a:r>
            </a:p>
          </p:txBody>
        </p:sp>
      </p:grp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1600200" y="981075"/>
            <a:ext cx="3340100" cy="247650"/>
          </a:xfrm>
          <a:prstGeom prst="rect">
            <a:avLst/>
          </a:prstGeom>
          <a:solidFill>
            <a:srgbClr val="FFFFA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543050" y="904875"/>
            <a:ext cx="34932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108567" name="Line 23"/>
          <p:cNvSpPr>
            <a:spLocks noChangeShapeType="1"/>
          </p:cNvSpPr>
          <p:nvPr/>
        </p:nvSpPr>
        <p:spPr bwMode="auto">
          <a:xfrm>
            <a:off x="5648325" y="181133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4940300" y="3843338"/>
            <a:ext cx="3736975" cy="2079625"/>
            <a:chOff x="-2659" y="1320"/>
            <a:chExt cx="2354" cy="131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Gassy(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age, bool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= age;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; </a:t>
              </a:r>
              <a:br>
                <a:rPr lang="en-US" sz="10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getFartsPerHr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(void)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b="1" dirty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if(</a:t>
              </a:r>
              <a:r>
                <a:rPr lang="en-US" sz="1000" b="1" dirty="0" err="1">
                  <a:latin typeface="Courier New" pitchFamily="49" charset="0"/>
                </a:rPr>
                <a:t>m_ateBeans</a:t>
              </a:r>
              <a:r>
                <a:rPr lang="en-US" sz="1000" b="1" dirty="0">
                  <a:latin typeface="Courier New" pitchFamily="49" charset="0"/>
                </a:rPr>
                <a:t> == true)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 return(100);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return(3 * </a:t>
              </a:r>
              <a:r>
                <a:rPr lang="en-US" sz="1000" b="1" dirty="0" err="1">
                  <a:latin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</a:rPr>
                <a:t>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-1744" y="2488"/>
              <a:ext cx="421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2" name="Rectangle 28"/>
            <p:cNvSpPr>
              <a:spLocks noChangeArrowheads="1"/>
            </p:cNvSpPr>
            <p:nvPr/>
          </p:nvSpPr>
          <p:spPr bwMode="auto">
            <a:xfrm>
              <a:off x="-744" y="2488"/>
              <a:ext cx="408" cy="10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3" name="Text Box 29"/>
            <p:cNvSpPr txBox="1">
              <a:spLocks noChangeArrowheads="1"/>
            </p:cNvSpPr>
            <p:nvPr/>
          </p:nvSpPr>
          <p:spPr bwMode="auto">
            <a:xfrm>
              <a:off x="-2659" y="1320"/>
              <a:ext cx="11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chen          </a:t>
              </a:r>
            </a:p>
          </p:txBody>
        </p:sp>
      </p:grpSp>
      <p:sp>
        <p:nvSpPr>
          <p:cNvPr id="108574" name="Line 30"/>
          <p:cNvSpPr>
            <a:spLocks noChangeShapeType="1"/>
          </p:cNvSpPr>
          <p:nvPr/>
        </p:nvSpPr>
        <p:spPr bwMode="auto">
          <a:xfrm>
            <a:off x="5611124" y="40038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772150" y="2047875"/>
            <a:ext cx="300037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>
            <a:off x="5715000" y="43148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7493478" y="3573252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6647435" y="3584575"/>
            <a:ext cx="457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19</a:t>
            </a:r>
          </a:p>
        </p:txBody>
      </p:sp>
      <p:sp>
        <p:nvSpPr>
          <p:cNvPr id="108581" name="Line 37"/>
          <p:cNvSpPr>
            <a:spLocks noChangeShapeType="1"/>
          </p:cNvSpPr>
          <p:nvPr/>
        </p:nvSpPr>
        <p:spPr bwMode="auto">
          <a:xfrm>
            <a:off x="5715000" y="44612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2" name="Line 38"/>
          <p:cNvSpPr>
            <a:spLocks noChangeShapeType="1"/>
          </p:cNvSpPr>
          <p:nvPr/>
        </p:nvSpPr>
        <p:spPr bwMode="auto">
          <a:xfrm>
            <a:off x="5638800" y="46283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3" name="Line 39"/>
          <p:cNvSpPr>
            <a:spLocks noChangeShapeType="1"/>
          </p:cNvSpPr>
          <p:nvPr/>
        </p:nvSpPr>
        <p:spPr bwMode="auto">
          <a:xfrm>
            <a:off x="5657850" y="2638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5" name="AutoShape 41"/>
          <p:cNvSpPr>
            <a:spLocks noChangeArrowheads="1"/>
          </p:cNvSpPr>
          <p:nvPr/>
        </p:nvSpPr>
        <p:spPr bwMode="auto">
          <a:xfrm>
            <a:off x="1362075" y="152400"/>
            <a:ext cx="3924300" cy="2314575"/>
          </a:xfrm>
          <a:prstGeom prst="wedgeRoundRectCallout">
            <a:avLst>
              <a:gd name="adj1" fmla="val 66060"/>
              <a:gd name="adj2" fmla="val 20097"/>
              <a:gd name="adj3" fmla="val 16667"/>
            </a:avLst>
          </a:prstGeom>
          <a:solidFill>
            <a:srgbClr val="FFECD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constructor is </a:t>
            </a:r>
            <a:r>
              <a:rPr lang="en-US" dirty="0">
                <a:solidFill>
                  <a:srgbClr val="0000CC"/>
                </a:solidFill>
              </a:rPr>
              <a:t>called automatically </a:t>
            </a:r>
            <a:r>
              <a:rPr lang="en-US" dirty="0"/>
              <a:t>any time you define a new variable…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 there’s no chance of a new variable being uninitialized accidentally.</a:t>
            </a:r>
          </a:p>
        </p:txBody>
      </p: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4004027" y="2581346"/>
            <a:ext cx="3495675" cy="1279525"/>
          </a:xfrm>
          <a:prstGeom prst="wedgeRoundRectCallout">
            <a:avLst>
              <a:gd name="adj1" fmla="val -132062"/>
              <a:gd name="adj2" fmla="val -15687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being called </a:t>
            </a:r>
            <a:r>
              <a:rPr lang="en-US" sz="1800" dirty="0" err="1">
                <a:solidFill>
                  <a:srgbClr val="6600CC"/>
                </a:solidFill>
              </a:rPr>
              <a:t>Init</a:t>
            </a:r>
            <a:r>
              <a:rPr lang="en-US" sz="1800" dirty="0">
                <a:solidFill>
                  <a:schemeClr val="tx2"/>
                </a:solidFill>
              </a:rPr>
              <a:t>, the </a:t>
            </a:r>
            <a:r>
              <a:rPr lang="en-US" sz="1800" dirty="0">
                <a:solidFill>
                  <a:srgbClr val="0000CC"/>
                </a:solidFill>
              </a:rPr>
              <a:t>constructor</a:t>
            </a:r>
            <a:r>
              <a:rPr lang="en-US" sz="1800" dirty="0">
                <a:solidFill>
                  <a:schemeClr val="tx2"/>
                </a:solidFill>
              </a:rPr>
              <a:t> function has the </a:t>
            </a:r>
            <a:r>
              <a:rPr lang="en-US" sz="1800" dirty="0">
                <a:solidFill>
                  <a:srgbClr val="0000CC"/>
                </a:solidFill>
              </a:rPr>
              <a:t>same name as the class</a:t>
            </a:r>
            <a:r>
              <a:rPr lang="en-US" sz="1800" dirty="0">
                <a:solidFill>
                  <a:schemeClr val="tx2"/>
                </a:solidFill>
              </a:rPr>
              <a:t>! (Confusing, huh?)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66499" y="3021013"/>
            <a:ext cx="3495675" cy="1279525"/>
          </a:xfrm>
          <a:prstGeom prst="wedgeRoundRectCallout">
            <a:avLst>
              <a:gd name="adj1" fmla="val 54054"/>
              <a:gd name="adj2" fmla="val -1423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constructor is called </a:t>
            </a:r>
            <a:r>
              <a:rPr lang="en-US" sz="1800" dirty="0">
                <a:solidFill>
                  <a:srgbClr val="990000"/>
                </a:solidFill>
              </a:rPr>
              <a:t>automatically</a:t>
            </a:r>
            <a:r>
              <a:rPr lang="en-US" sz="1800" dirty="0">
                <a:solidFill>
                  <a:schemeClr val="accent2"/>
                </a:solidFill>
              </a:rPr>
              <a:t> every time you create a new instance of your class.</a:t>
            </a:r>
            <a:endParaRPr lang="en-US" sz="1800" dirty="0">
              <a:solidFill>
                <a:srgbClr val="99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6356" y="217823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(19,true);</a:t>
            </a:r>
            <a:endParaRPr lang="en-US" sz="1800" dirty="0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7523680" y="1600200"/>
            <a:ext cx="457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19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7958623" y="1603375"/>
            <a:ext cx="69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7785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301 L -0.04896 -0.0030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0.02657 -0.0814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412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9861 0.2928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1469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5087 0.2872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371 L -0.01597 0.29028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05417 0.2902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108552" grpId="0" animBg="1"/>
      <p:bldP spid="108556" grpId="0" autoUpdateAnimBg="0"/>
      <p:bldP spid="108557" grpId="0" animBg="1"/>
      <p:bldP spid="108558" grpId="0" animBg="1"/>
      <p:bldP spid="108565" grpId="0" animBg="1"/>
      <p:bldP spid="108564" grpId="0"/>
      <p:bldP spid="108564" grpId="1"/>
      <p:bldP spid="108567" grpId="0" animBg="1"/>
      <p:bldP spid="108567" grpId="1" animBg="1"/>
      <p:bldP spid="108574" grpId="0" animBg="1"/>
      <p:bldP spid="108574" grpId="1" animBg="1"/>
      <p:bldP spid="108577" grpId="0" animBg="1"/>
      <p:bldP spid="108578" grpId="0" animBg="1"/>
      <p:bldP spid="108578" grpId="1" animBg="1"/>
      <p:bldP spid="108579" grpId="0"/>
      <p:bldP spid="108579" grpId="1"/>
      <p:bldP spid="108580" grpId="0"/>
      <p:bldP spid="108580" grpId="1"/>
      <p:bldP spid="108581" grpId="0" animBg="1"/>
      <p:bldP spid="108581" grpId="1" animBg="1"/>
      <p:bldP spid="108582" grpId="0" animBg="1"/>
      <p:bldP spid="108582" grpId="1" animBg="1"/>
      <p:bldP spid="108583" grpId="0" animBg="1"/>
      <p:bldP spid="108583" grpId="1" animBg="1"/>
      <p:bldP spid="108585" grpId="0" uiExpand="1" build="p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108575" grpId="0"/>
      <p:bldP spid="108575" grpId="1"/>
      <p:bldP spid="108575" grpId="2"/>
      <p:bldP spid="108576" grpId="0"/>
      <p:bldP spid="108576" grpId="1"/>
      <p:bldP spid="10857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run the current line of code.</a:t>
            </a:r>
          </a:p>
        </p:txBody>
      </p:sp>
      <p:pic>
        <p:nvPicPr>
          <p:cNvPr id="4" name="Picture 3" descr="Screen Shot 2019-01-03 at 1.24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3" y="1505648"/>
            <a:ext cx="6907427" cy="5352352"/>
          </a:xfrm>
          <a:prstGeom prst="rect">
            <a:avLst/>
          </a:prstGeom>
        </p:spPr>
      </p:pic>
      <p:sp>
        <p:nvSpPr>
          <p:cNvPr id="20" name="Rounded Rectangular Callout 19"/>
          <p:cNvSpPr/>
          <p:nvPr/>
        </p:nvSpPr>
        <p:spPr bwMode="auto">
          <a:xfrm>
            <a:off x="3962400" y="3158924"/>
            <a:ext cx="3424847" cy="1328023"/>
          </a:xfrm>
          <a:prstGeom prst="wedgeRoundRectCallout">
            <a:avLst>
              <a:gd name="adj1" fmla="val -43836"/>
              <a:gd name="adj2" fmla="val 15828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This is the </a:t>
            </a:r>
            <a:r>
              <a:rPr lang="en-US" sz="1800" b="1" dirty="0">
                <a:solidFill>
                  <a:srgbClr val="3333CC"/>
                </a:solidFill>
              </a:rPr>
              <a:t>“Step Over” </a:t>
            </a:r>
            <a:r>
              <a:rPr lang="en-US" sz="1800" dirty="0"/>
              <a:t>button (more on that later). For now, just tap on that to run the current line of code.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89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run the current line of code.</a:t>
            </a:r>
          </a:p>
        </p:txBody>
      </p:sp>
      <p:pic>
        <p:nvPicPr>
          <p:cNvPr id="6" name="Picture 5" descr="Screen Shot 2019-01-03 at 1.49.4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470644"/>
            <a:ext cx="6972300" cy="53873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177640" y="6339681"/>
            <a:ext cx="897695" cy="15301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solidFill>
                  <a:schemeClr val="accent1"/>
                </a:solidFill>
              </a:ln>
              <a:noFill/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4182453" y="3425624"/>
            <a:ext cx="3424847" cy="1328023"/>
          </a:xfrm>
          <a:prstGeom prst="wedgeRoundRectCallout">
            <a:avLst>
              <a:gd name="adj1" fmla="val -58344"/>
              <a:gd name="adj2" fmla="val 173768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Check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this out! </a:t>
            </a:r>
            <a:r>
              <a:rPr lang="en-US" sz="1800" dirty="0"/>
              <a:t>The value for </a:t>
            </a:r>
            <a:r>
              <a:rPr lang="en-US" sz="1800" b="1" dirty="0">
                <a:solidFill>
                  <a:srgbClr val="3333CC"/>
                </a:solidFill>
              </a:rPr>
              <a:t>a</a:t>
            </a:r>
            <a:r>
              <a:rPr lang="en-US" sz="1800" dirty="0"/>
              <a:t> has changed because we just executed the line of code to set </a:t>
            </a:r>
            <a:r>
              <a:rPr lang="en-US" sz="1800" b="1" dirty="0">
                <a:solidFill>
                  <a:srgbClr val="3333CC"/>
                </a:solidFill>
              </a:rPr>
              <a:t>a’s</a:t>
            </a:r>
            <a:r>
              <a:rPr lang="en-US" sz="1800" dirty="0"/>
              <a:t> value.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131153" y="3425624"/>
            <a:ext cx="3424847" cy="1021556"/>
          </a:xfrm>
          <a:prstGeom prst="wedgeRoundRectCallout">
            <a:avLst>
              <a:gd name="adj1" fmla="val 41035"/>
              <a:gd name="adj2" fmla="val 25735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hasn’t changed yet. Let’s press the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“Step Over”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button again.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1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0" grpId="0" animBg="1"/>
      <p:bldP spid="20" grpId="1" animBg="1"/>
      <p:bldP spid="9" grpId="0" animBg="1"/>
      <p:bldP spid="9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run the current line of code.</a:t>
            </a:r>
          </a:p>
        </p:txBody>
      </p:sp>
      <p:pic>
        <p:nvPicPr>
          <p:cNvPr id="5" name="Picture 4" descr="Screen Shot 2019-01-03 at 4.16.4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82" y="1485900"/>
            <a:ext cx="6671568" cy="5168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342740" y="6276181"/>
            <a:ext cx="897695" cy="15301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solidFill>
                  <a:schemeClr val="accent1"/>
                </a:solidFill>
              </a:ln>
              <a:noFill/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0" y="3542803"/>
            <a:ext cx="3424847" cy="1940957"/>
          </a:xfrm>
          <a:prstGeom prst="wedgeRoundRectCallout">
            <a:avLst>
              <a:gd name="adj1" fmla="val 47825"/>
              <a:gd name="adj2" fmla="val 9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been updated, just as we expected!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Tap on the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“Step Over”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button again to see the </a:t>
            </a:r>
            <a:r>
              <a:rPr kumimoji="0" lang="en-US" sz="1800" b="1" i="0" u="none" strike="noStrike" cap="none" normalizeH="0" dirty="0" err="1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cout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output.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run the current line of code.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342740" y="6276181"/>
            <a:ext cx="897695" cy="15301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solidFill>
                  <a:schemeClr val="accent1"/>
                </a:solidFill>
              </a:ln>
              <a:noFill/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" name="Picture 3" descr="Screen Shot 2019-01-03 at 4.24.2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63" y="1485900"/>
            <a:ext cx="6816038" cy="52705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 bwMode="auto">
          <a:xfrm>
            <a:off x="275329" y="3811242"/>
            <a:ext cx="3602647" cy="1940957"/>
          </a:xfrm>
          <a:prstGeom prst="wedgeRoundRectCallout">
            <a:avLst>
              <a:gd name="adj1" fmla="val 96609"/>
              <a:gd name="adj2" fmla="val 66038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debug output window now has the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cout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statement’s result</a:t>
            </a:r>
            <a:r>
              <a:rPr lang="en-US" sz="1800" dirty="0"/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BTW, this window can also be used for accepting </a:t>
            </a:r>
            <a:r>
              <a:rPr lang="en-US" sz="1800" b="1" dirty="0">
                <a:solidFill>
                  <a:srgbClr val="3333CC"/>
                </a:solidFill>
              </a:rPr>
              <a:t>user input</a:t>
            </a:r>
            <a:r>
              <a:rPr lang="en-US" sz="1800" dirty="0"/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0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use the </a:t>
            </a:r>
            <a:r>
              <a:rPr lang="en-US" b="1" dirty="0">
                <a:solidFill>
                  <a:srgbClr val="3333CC"/>
                </a:solidFill>
              </a:rPr>
              <a:t>Watch</a:t>
            </a:r>
            <a:r>
              <a:rPr lang="en-US" dirty="0"/>
              <a:t> window to add an expression.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6900" y="2349500"/>
            <a:ext cx="2273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Right-Click anywhere in the </a:t>
            </a:r>
            <a:r>
              <a:rPr lang="en-US" b="1" dirty="0">
                <a:solidFill>
                  <a:srgbClr val="3333CC"/>
                </a:solidFill>
              </a:rPr>
              <a:t>Watch</a:t>
            </a:r>
            <a:r>
              <a:rPr lang="en-US" dirty="0"/>
              <a:t> window.</a:t>
            </a:r>
          </a:p>
        </p:txBody>
      </p:sp>
      <p:pic>
        <p:nvPicPr>
          <p:cNvPr id="6" name="Picture 5" descr="Screen Shot 2019-01-03 at 4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72" y="1428240"/>
            <a:ext cx="5844328" cy="2559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900" y="5194300"/>
            <a:ext cx="227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click on </a:t>
            </a:r>
            <a:r>
              <a:rPr lang="en-US" b="1" dirty="0">
                <a:solidFill>
                  <a:srgbClr val="3333CC"/>
                </a:solidFill>
              </a:rPr>
              <a:t>Add Expression</a:t>
            </a:r>
            <a:r>
              <a:rPr lang="mr-IN" b="1" dirty="0">
                <a:solidFill>
                  <a:srgbClr val="3333CC"/>
                </a:solidFill>
              </a:rPr>
              <a:t>…</a:t>
            </a:r>
            <a:endParaRPr lang="en-US" b="1" dirty="0">
              <a:solidFill>
                <a:srgbClr val="3333CC"/>
              </a:solidFill>
            </a:endParaRPr>
          </a:p>
        </p:txBody>
      </p:sp>
      <p:pic>
        <p:nvPicPr>
          <p:cNvPr id="7" name="Picture 6" descr="Screen Shot 2019-01-03 at 4.3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42" y="4238648"/>
            <a:ext cx="5902158" cy="26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an expression to watch</a:t>
            </a:r>
          </a:p>
        </p:txBody>
      </p:sp>
      <p:pic>
        <p:nvPicPr>
          <p:cNvPr id="5" name="Picture 4" descr="Screen Shot 2019-01-04 at 8.2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2892"/>
            <a:ext cx="9133220" cy="4150111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 bwMode="auto">
          <a:xfrm>
            <a:off x="4668754" y="4244369"/>
            <a:ext cx="3602647" cy="715089"/>
          </a:xfrm>
          <a:prstGeom prst="wedgeRoundRectCallout">
            <a:avLst>
              <a:gd name="adj1" fmla="val -77631"/>
              <a:gd name="adj2" fmla="val -21412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type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>
                <a:solidFill>
                  <a:srgbClr val="FF0000"/>
                </a:solidFill>
              </a:rPr>
              <a:t>e name </a:t>
            </a:r>
            <a:r>
              <a:rPr lang="en-US" sz="1800" dirty="0"/>
              <a:t>or </a:t>
            </a:r>
            <a:r>
              <a:rPr lang="en-US" sz="1800" dirty="0">
                <a:solidFill>
                  <a:srgbClr val="FF0000"/>
                </a:solidFill>
              </a:rPr>
              <a:t>expression</a:t>
            </a:r>
            <a:r>
              <a:rPr lang="en-US" sz="1800" dirty="0"/>
              <a:t> to watch.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7572464" y="1792387"/>
            <a:ext cx="1304762" cy="715089"/>
          </a:xfrm>
          <a:prstGeom prst="wedgeRoundRectCallout">
            <a:avLst>
              <a:gd name="adj1" fmla="val -88590"/>
              <a:gd name="adj2" fmla="val 190138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“Done”</a:t>
            </a:r>
          </a:p>
        </p:txBody>
      </p:sp>
    </p:spTree>
    <p:extLst>
      <p:ext uri="{BB962C8B-B14F-4D97-AF65-F5344CB8AC3E}">
        <p14:creationId xmlns:p14="http://schemas.microsoft.com/office/powerpoint/2010/main" val="469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an expression to watch</a:t>
            </a:r>
          </a:p>
        </p:txBody>
      </p:sp>
      <p:pic>
        <p:nvPicPr>
          <p:cNvPr id="6" name="Picture 5" descr="Screen Shot 2019-01-04 at 8.33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1" y="1723604"/>
            <a:ext cx="6703778" cy="5134396"/>
          </a:xfrm>
          <a:prstGeom prst="rect">
            <a:avLst/>
          </a:prstGeom>
        </p:spPr>
      </p:pic>
      <p:sp>
        <p:nvSpPr>
          <p:cNvPr id="26" name="Rounded Rectangular Callout 25"/>
          <p:cNvSpPr/>
          <p:nvPr/>
        </p:nvSpPr>
        <p:spPr bwMode="auto">
          <a:xfrm>
            <a:off x="4470400" y="4701144"/>
            <a:ext cx="3602647" cy="1328023"/>
          </a:xfrm>
          <a:prstGeom prst="wedgeRoundRectCallout">
            <a:avLst>
              <a:gd name="adj1" fmla="val -40313"/>
              <a:gd name="adj2" fmla="val -107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Xcode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will display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expression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the “watch” window!</a:t>
            </a:r>
          </a:p>
        </p:txBody>
      </p:sp>
    </p:spTree>
    <p:extLst>
      <p:ext uri="{BB962C8B-B14F-4D97-AF65-F5344CB8AC3E}">
        <p14:creationId xmlns:p14="http://schemas.microsoft.com/office/powerpoint/2010/main" val="118062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1353" y="1040276"/>
            <a:ext cx="4101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revisit the “Step Over” button. Note the other button right next to it.</a:t>
            </a:r>
          </a:p>
        </p:txBody>
      </p:sp>
      <p:pic>
        <p:nvPicPr>
          <p:cNvPr id="4" name="Picture 3" descr="Screen Shot 2019-01-04 at 1.2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4" y="4330396"/>
            <a:ext cx="8193042" cy="136550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6009135" y="4635288"/>
            <a:ext cx="825541" cy="822530"/>
          </a:xfrm>
          <a:prstGeom prst="ellipse">
            <a:avLst/>
          </a:prstGeom>
          <a:noFill/>
          <a:ln w="539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6599061" y="2784671"/>
            <a:ext cx="2435283" cy="715089"/>
          </a:xfrm>
          <a:prstGeom prst="wedgeRoundRectCallout">
            <a:avLst>
              <a:gd name="adj1" fmla="val -50002"/>
              <a:gd name="adj2" fmla="val 21498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is the </a:t>
            </a:r>
            <a:r>
              <a:rPr lang="en-US" sz="1800" b="1" dirty="0"/>
              <a:t>“Step Into” </a:t>
            </a:r>
            <a:r>
              <a:rPr lang="en-US" sz="1800" dirty="0"/>
              <a:t>button.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43753" y="2462797"/>
            <a:ext cx="4101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“Step Over” and “Step Into” buttons do slightly different things. Let’s see an example.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4341574" y="4669842"/>
            <a:ext cx="825541" cy="822530"/>
          </a:xfrm>
          <a:prstGeom prst="ellipse">
            <a:avLst/>
          </a:prstGeom>
          <a:noFill/>
          <a:ln w="539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1055896" y="2203805"/>
            <a:ext cx="2435283" cy="1328023"/>
          </a:xfrm>
          <a:prstGeom prst="wedgeRoundRectCallout">
            <a:avLst>
              <a:gd name="adj1" fmla="val 90862"/>
              <a:gd name="adj2" fmla="val 14385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is the </a:t>
            </a:r>
            <a:r>
              <a:rPr lang="en-US" sz="1800" b="1" dirty="0"/>
              <a:t>“Step Over” </a:t>
            </a:r>
            <a:r>
              <a:rPr lang="en-US" sz="1800" dirty="0"/>
              <a:t>button (the button we have been using so far).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6" grpId="0" animBg="1"/>
      <p:bldP spid="16" grpId="1" animBg="1"/>
      <p:bldP spid="17" grpId="0"/>
      <p:bldP spid="18" grpId="0" animBg="1"/>
      <p:bldP spid="18" grpId="1" animBg="1"/>
      <p:bldP spid="19" grpId="0" animBg="1"/>
      <p:bldP spid="19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9" name="Picture 8" descr="Screen Shot 2019-01-04 at 1.45.2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4" y="995146"/>
            <a:ext cx="7347803" cy="586285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5400000">
            <a:off x="2945516" y="3899373"/>
            <a:ext cx="1686845" cy="1561212"/>
          </a:xfrm>
          <a:prstGeom prst="rightArrow">
            <a:avLst>
              <a:gd name="adj1" fmla="val 50000"/>
              <a:gd name="adj2" fmla="val 4917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“Step Over”</a:t>
            </a:r>
          </a:p>
        </p:txBody>
      </p:sp>
    </p:spTree>
    <p:extLst>
      <p:ext uri="{BB962C8B-B14F-4D97-AF65-F5344CB8AC3E}">
        <p14:creationId xmlns:p14="http://schemas.microsoft.com/office/powerpoint/2010/main" val="371945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9" name="Picture 8" descr="Screen Shot 2019-01-04 at 1.45.2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4" y="995146"/>
            <a:ext cx="7347803" cy="586285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5400000">
            <a:off x="2945516" y="3899373"/>
            <a:ext cx="1686845" cy="1561212"/>
          </a:xfrm>
          <a:prstGeom prst="rightArrow">
            <a:avLst>
              <a:gd name="adj1" fmla="val 50000"/>
              <a:gd name="adj2" fmla="val 4917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“Step Over”</a:t>
            </a:r>
          </a:p>
        </p:txBody>
      </p:sp>
      <p:pic>
        <p:nvPicPr>
          <p:cNvPr id="12" name="Picture 11" descr="Screen Shot 2019-01-04 at 3.01.0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9" y="996696"/>
            <a:ext cx="7370923" cy="5861304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 bwMode="auto">
          <a:xfrm>
            <a:off x="4648603" y="1328596"/>
            <a:ext cx="3602647" cy="1021556"/>
          </a:xfrm>
          <a:prstGeom prst="wedgeRoundRectCallout">
            <a:avLst>
              <a:gd name="adj1" fmla="val -7434"/>
              <a:gd name="adj2" fmla="val 127635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</a:t>
            </a:r>
            <a:r>
              <a:rPr lang="en-US" sz="1800" dirty="0" err="1"/>
              <a:t>Xcode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ran the entire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584104" y="4286752"/>
            <a:ext cx="3602647" cy="715089"/>
          </a:xfrm>
          <a:prstGeom prst="wedgeRoundRectCallout">
            <a:avLst>
              <a:gd name="adj1" fmla="val -2771"/>
              <a:gd name="adj2" fmla="val -2074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2" grpId="1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bool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69925" y="0"/>
            <a:ext cx="4511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410200" y="853458"/>
            <a:ext cx="3429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If a constructor requires parameters: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253649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490281" y="2171700"/>
            <a:ext cx="178644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410200" y="1845646"/>
            <a:ext cx="3429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</a:t>
            </a:r>
            <a:r>
              <a:rPr lang="en-US" dirty="0">
                <a:solidFill>
                  <a:schemeClr val="accent2"/>
                </a:solidFill>
              </a:rPr>
              <a:t>must</a:t>
            </a:r>
            <a:r>
              <a:rPr lang="en-US" dirty="0">
                <a:solidFill>
                  <a:schemeClr val="tx2"/>
                </a:solidFill>
              </a:rPr>
              <a:t> provide values for those parameters when you create a new variable: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995436" y="4627934"/>
            <a:ext cx="4088765" cy="183689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200525" y="1842501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964993" y="4572000"/>
            <a:ext cx="52197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8130094" y="519527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84180" y="5635201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invalid!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1600" y="5195279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Gassy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45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7597" y="5635201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Gassy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alan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 </a:t>
            </a:r>
            <a:endParaRPr lang="en-US" dirty="0"/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5478970" y="3182103"/>
            <a:ext cx="3495675" cy="1236373"/>
          </a:xfrm>
          <a:prstGeom prst="wedgeRoundRectCallout">
            <a:avLst>
              <a:gd name="adj1" fmla="val -3064"/>
              <a:gd name="adj2" fmla="val 11426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is OK because there’s a constructor that takes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FF0000"/>
                </a:solidFill>
              </a:rPr>
              <a:t>boolean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arguments!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5376862" y="3614202"/>
            <a:ext cx="3495675" cy="1236373"/>
          </a:xfrm>
          <a:prstGeom prst="wedgeRoundRectCallout">
            <a:avLst>
              <a:gd name="adj1" fmla="val -23248"/>
              <a:gd name="adj2" fmla="val 11965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this is invalid, because our Gassy constructor requires two parameters!</a:t>
            </a:r>
          </a:p>
        </p:txBody>
      </p:sp>
    </p:spTree>
    <p:extLst>
      <p:ext uri="{BB962C8B-B14F-4D97-AF65-F5344CB8AC3E}">
        <p14:creationId xmlns:p14="http://schemas.microsoft.com/office/powerpoint/2010/main" val="11841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81286E-6 L -0.58108 -0.4811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-240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0" autoUpdateAnimBg="0"/>
      <p:bldP spid="112651" grpId="0" animBg="1"/>
      <p:bldP spid="19" grpId="0" uiExpand="1" build="p"/>
      <p:bldP spid="2" grpId="0"/>
      <p:bldP spid="3" grpId="0"/>
      <p:bldP spid="4" grpId="0"/>
      <p:bldP spid="5" grpId="0"/>
      <p:bldP spid="24" grpId="0" animBg="1"/>
      <p:bldP spid="24" grpId="1" animBg="1"/>
      <p:bldP spid="24" grpId="2" animBg="1"/>
      <p:bldP spid="25" grpId="0" animBg="1"/>
      <p:bldP spid="25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77131"/>
            <a:ext cx="281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Summary: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“Step Over”</a:t>
            </a:r>
            <a:r>
              <a:rPr lang="en-US" dirty="0"/>
              <a:t> while on a function call line, </a:t>
            </a:r>
            <a:r>
              <a:rPr lang="en-US" dirty="0" err="1"/>
              <a:t>Xcode</a:t>
            </a:r>
            <a:r>
              <a:rPr lang="en-US" dirty="0"/>
              <a:t> will run the entire function in one step. You won’t be able to trace line-by-line through it.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“Step Over”</a:t>
            </a:r>
            <a:r>
              <a:rPr lang="en-US" dirty="0"/>
              <a:t> lets you quickly run a line of code without delving into the details.</a:t>
            </a:r>
          </a:p>
        </p:txBody>
      </p:sp>
      <p:pic>
        <p:nvPicPr>
          <p:cNvPr id="15" name="Picture 14" descr="Screen Shot 2019-01-04 at 3.01.0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67" y="1492720"/>
            <a:ext cx="6372532" cy="50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1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3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03268" y="1027545"/>
            <a:ext cx="5603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restart the debugger and use the </a:t>
            </a:r>
            <a:r>
              <a:rPr lang="en-US" b="1" dirty="0"/>
              <a:t>“Step Into”</a:t>
            </a:r>
            <a:r>
              <a:rPr lang="en-US" dirty="0"/>
              <a:t> button instead of </a:t>
            </a:r>
            <a:r>
              <a:rPr lang="en-US" b="1" dirty="0"/>
              <a:t>“Step Over”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665" y="197868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tap on the </a:t>
            </a:r>
            <a:r>
              <a:rPr lang="en-US" b="1" dirty="0"/>
              <a:t>Stop</a:t>
            </a:r>
            <a:r>
              <a:rPr lang="en-US" dirty="0"/>
              <a:t> button to stop the current debugging session.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946" y="4592759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tap on the </a:t>
            </a:r>
            <a:r>
              <a:rPr lang="en-US" b="1" dirty="0"/>
              <a:t>Run</a:t>
            </a:r>
            <a:r>
              <a:rPr lang="en-US" dirty="0"/>
              <a:t> button to re-build and run the code.</a:t>
            </a:r>
          </a:p>
        </p:txBody>
      </p:sp>
      <p:pic>
        <p:nvPicPr>
          <p:cNvPr id="4" name="Picture 3" descr="Screen Shot 2019-01-04 at 3.1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50900"/>
            <a:ext cx="6210300" cy="762000"/>
          </a:xfrm>
          <a:prstGeom prst="rect">
            <a:avLst/>
          </a:prstGeom>
        </p:spPr>
      </p:pic>
      <p:pic>
        <p:nvPicPr>
          <p:cNvPr id="10" name="Picture 9" descr="Screen Shot 2019-01-04 at 3.15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706229"/>
            <a:ext cx="6210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9" name="Picture 8" descr="Screen Shot 2019-01-04 at 1.45.2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4" y="995146"/>
            <a:ext cx="7347803" cy="586285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5400000">
            <a:off x="3181195" y="3899374"/>
            <a:ext cx="1686845" cy="1561212"/>
          </a:xfrm>
          <a:prstGeom prst="rightArrow">
            <a:avLst>
              <a:gd name="adj1" fmla="val 50000"/>
              <a:gd name="adj2" fmla="val 4917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“Step Into”</a:t>
            </a:r>
          </a:p>
        </p:txBody>
      </p:sp>
    </p:spTree>
    <p:extLst>
      <p:ext uri="{BB962C8B-B14F-4D97-AF65-F5344CB8AC3E}">
        <p14:creationId xmlns:p14="http://schemas.microsoft.com/office/powerpoint/2010/main" val="148695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" name="Picture 2" descr="Screen Shot 2019-01-04 at 3.22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441"/>
            <a:ext cx="9144000" cy="58605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065691" y="4578555"/>
            <a:ext cx="3602647" cy="1634490"/>
          </a:xfrm>
          <a:prstGeom prst="wedgeRoundRectCallout">
            <a:avLst>
              <a:gd name="adj1" fmla="val -116096"/>
              <a:gd name="adj2" fmla="val -19922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lang="en-US" sz="1800" dirty="0">
                <a:solidFill>
                  <a:srgbClr val="FF0000"/>
                </a:solidFill>
              </a:rPr>
              <a:t>“Step Over” or “Step Into”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0" y="4377415"/>
            <a:ext cx="3602647" cy="1940957"/>
          </a:xfrm>
          <a:prstGeom prst="wedgeRoundRectCallout">
            <a:avLst>
              <a:gd name="adj1" fmla="val 43088"/>
              <a:gd name="adj2" fmla="val 67300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If you ever want to stop debugging line-by-line and just let your program run normally, then tap on this guy!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effectLst/>
              </a:rPr>
              <a:t>This is the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2D2DB9"/>
                </a:solidFill>
                <a:effectLst/>
              </a:rPr>
              <a:t>“Continue”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</a:rPr>
              <a:t> button.</a:t>
            </a:r>
          </a:p>
        </p:txBody>
      </p:sp>
    </p:spTree>
    <p:extLst>
      <p:ext uri="{BB962C8B-B14F-4D97-AF65-F5344CB8AC3E}">
        <p14:creationId xmlns:p14="http://schemas.microsoft.com/office/powerpoint/2010/main" val="25760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450" y="1243933"/>
            <a:ext cx="2841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 note on breakpoints:</a:t>
            </a:r>
          </a:p>
          <a:p>
            <a:endParaRPr lang="en-US" dirty="0"/>
          </a:p>
          <a:p>
            <a:r>
              <a:rPr lang="en-US" dirty="0"/>
              <a:t>We already used breakpoints in our debugging examples, but there’s 1 case where you </a:t>
            </a:r>
            <a:r>
              <a:rPr lang="en-US" b="1" u="sng" dirty="0">
                <a:solidFill>
                  <a:srgbClr val="FF0000"/>
                </a:solidFill>
              </a:rPr>
              <a:t>really</a:t>
            </a:r>
            <a:r>
              <a:rPr lang="en-US" dirty="0"/>
              <a:t> want to use them.</a:t>
            </a:r>
          </a:p>
        </p:txBody>
      </p:sp>
      <p:pic>
        <p:nvPicPr>
          <p:cNvPr id="7" name="Picture 6" descr="Screen Shot 2019-01-04 at 3.3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98" y="1558191"/>
            <a:ext cx="5907201" cy="2869532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 bwMode="auto">
          <a:xfrm>
            <a:off x="4908572" y="4866623"/>
            <a:ext cx="3602647" cy="715089"/>
          </a:xfrm>
          <a:prstGeom prst="wedgeRoundRectCallout">
            <a:avLst>
              <a:gd name="adj1" fmla="val -77935"/>
              <a:gd name="adj2" fmla="val -227608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What if I want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to start debugging at this line?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42655" y="4940460"/>
            <a:ext cx="3602647" cy="1021556"/>
          </a:xfrm>
          <a:prstGeom prst="wedgeRoundRectCallout">
            <a:avLst>
              <a:gd name="adj1" fmla="val 51085"/>
              <a:gd name="adj2" fmla="val -2681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Do I </a:t>
            </a:r>
            <a:r>
              <a:rPr lang="en-US" sz="1800" dirty="0"/>
              <a:t>really need to step through this for loop?! That would take years!!!!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911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" name="Picture 2" descr="skeleton_computer-2000x12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1"/>
            <a:ext cx="9144000" cy="5486400"/>
          </a:xfrm>
          <a:prstGeom prst="rect">
            <a:avLst/>
          </a:prstGeom>
        </p:spPr>
      </p:pic>
      <p:pic>
        <p:nvPicPr>
          <p:cNvPr id="8" name="Picture 7" descr="no_symbo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57" y="1464970"/>
            <a:ext cx="4712139" cy="47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584" y="1793882"/>
            <a:ext cx="3142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Just add a breakpoint!</a:t>
            </a:r>
          </a:p>
        </p:txBody>
      </p:sp>
      <p:pic>
        <p:nvPicPr>
          <p:cNvPr id="3" name="Picture 2" descr="Screen Shot 2019-01-04 at 3.4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56" y="1356642"/>
            <a:ext cx="5373143" cy="29278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119" y="4421054"/>
            <a:ext cx="31423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After pressing </a:t>
            </a:r>
            <a:r>
              <a:rPr lang="en-US" sz="3200" b="1" dirty="0"/>
              <a:t>Run</a:t>
            </a:r>
            <a:r>
              <a:rPr lang="en-US" sz="3200" dirty="0"/>
              <a:t>, </a:t>
            </a:r>
            <a:r>
              <a:rPr lang="en-US" sz="3200" dirty="0" err="1"/>
              <a:t>Xcode</a:t>
            </a:r>
            <a:r>
              <a:rPr lang="en-US" sz="3200" dirty="0"/>
              <a:t> will stop at that line</a:t>
            </a:r>
            <a:r>
              <a:rPr lang="mr-IN" sz="3200" dirty="0"/>
              <a:t>…</a:t>
            </a:r>
            <a:endParaRPr lang="en-US" sz="3200" dirty="0"/>
          </a:p>
        </p:txBody>
      </p:sp>
      <p:pic>
        <p:nvPicPr>
          <p:cNvPr id="4" name="Picture 3" descr="Screen Shot 2019-01-04 at 3.47.5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49" y="4713852"/>
            <a:ext cx="5372151" cy="214414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4262283" y="4115536"/>
            <a:ext cx="3602647" cy="715089"/>
          </a:xfrm>
          <a:prstGeom prst="wedgeRoundRectCallout">
            <a:avLst>
              <a:gd name="adj1" fmla="val 5656"/>
              <a:gd name="adj2" fmla="val 17500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After printing out a million </a:t>
            </a:r>
            <a:r>
              <a:rPr lang="en-US" sz="1800" dirty="0"/>
              <a:t>of these lines </a:t>
            </a:r>
            <a:r>
              <a:rPr lang="en-US" sz="1800" dirty="0">
                <a:sym typeface="Wingdings"/>
              </a:rPr>
              <a:t>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25519" y="5708999"/>
            <a:ext cx="3312593" cy="157128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2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0" grpId="1" animBg="1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6950" y="1296630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 how to use the debugger!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5347" y="196055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 can drastically speed up the </a:t>
            </a:r>
            <a:br>
              <a:rPr lang="en-US" sz="2400" dirty="0"/>
            </a:br>
            <a:r>
              <a:rPr lang="en-US" sz="2400" dirty="0"/>
              <a:t>programming process!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164" y="3279115"/>
            <a:ext cx="281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means less frustration</a:t>
            </a:r>
          </a:p>
        </p:txBody>
      </p:sp>
      <p:pic>
        <p:nvPicPr>
          <p:cNvPr id="229381" name="Picture 5" descr="C:\Users\Carey Nachenberg\AppData\Local\Microsoft\Windows\Temporary Internet Files\Content.IE5\JZPWFJ0V\MC90005648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3" y="4609929"/>
            <a:ext cx="1804111" cy="14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5228" y="31188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more time doing the things you love!</a:t>
            </a:r>
          </a:p>
        </p:txBody>
      </p:sp>
      <p:pic>
        <p:nvPicPr>
          <p:cNvPr id="229383" name="Picture 7" descr="C:\Users\Carey Nachenberg\AppData\Local\Microsoft\Windows\Temporary Internet Files\Content.IE5\JZPWFJ0V\MC9002870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27" y="4339937"/>
            <a:ext cx="1676724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(void)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“I’m cool!”;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(void)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// bad!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someHeader.h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“Hello world!”;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5305425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5168551" y="0"/>
            <a:ext cx="4098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530501" y="1092043"/>
            <a:ext cx="342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Your class can have many different constructors…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5530501" y="4865795"/>
            <a:ext cx="3582988" cy="1892193"/>
            <a:chOff x="3462" y="1632"/>
            <a:chExt cx="2257" cy="1117"/>
          </a:xfrm>
        </p:grpSpPr>
        <p:sp>
          <p:nvSpPr>
            <p:cNvPr id="224262" name="Rectangle 6"/>
            <p:cNvSpPr>
              <a:spLocks noChangeArrowheads="1"/>
            </p:cNvSpPr>
            <p:nvPr/>
          </p:nvSpPr>
          <p:spPr bwMode="auto">
            <a:xfrm>
              <a:off x="3463" y="1671"/>
              <a:ext cx="2256" cy="107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3" name="Rectangle 7"/>
            <p:cNvSpPr>
              <a:spLocks noChangeArrowheads="1"/>
            </p:cNvSpPr>
            <p:nvPr/>
          </p:nvSpPr>
          <p:spPr bwMode="auto">
            <a:xfrm>
              <a:off x="3462" y="1632"/>
              <a:ext cx="2208" cy="1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(18,false);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0;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7482167" y="5964220"/>
            <a:ext cx="1505876" cy="36933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OK!!!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4506178" y="4333883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variable initialization…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5214585" y="3387603"/>
            <a:ext cx="41370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 This is called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rgbClr val="7030A0"/>
                </a:solidFill>
              </a:rPr>
              <a:t>constructor overloading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23221" y="2082782"/>
            <a:ext cx="3533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only requirement is that each one </a:t>
            </a:r>
            <a:r>
              <a:rPr lang="en-US" dirty="0">
                <a:solidFill>
                  <a:srgbClr val="FF0000"/>
                </a:solidFill>
              </a:rPr>
              <a:t>has different parameters</a:t>
            </a:r>
            <a:r>
              <a:rPr lang="en-US" dirty="0">
                <a:solidFill>
                  <a:schemeClr val="tx2"/>
                </a:solidFill>
              </a:rPr>
              <a:t> and/or types.</a:t>
            </a:r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2582944" y="52052"/>
            <a:ext cx="4034671" cy="992096"/>
          </a:xfrm>
          <a:prstGeom prst="wedgeRoundRectCallout">
            <a:avLst>
              <a:gd name="adj1" fmla="val -90579"/>
              <a:gd name="adj2" fmla="val 6155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/>
          </a:p>
          <a:p>
            <a:pPr algn="ctr"/>
            <a:r>
              <a:rPr lang="en-US" dirty="0"/>
              <a:t>goes to this constructor, since it has matching parameters.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4318577" y="4752733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and this initialization…</a:t>
            </a:r>
          </a:p>
        </p:txBody>
      </p:sp>
      <p:sp>
        <p:nvSpPr>
          <p:cNvPr id="26" name="AutoShape 65"/>
          <p:cNvSpPr>
            <a:spLocks noChangeArrowheads="1"/>
          </p:cNvSpPr>
          <p:nvPr/>
        </p:nvSpPr>
        <p:spPr bwMode="auto">
          <a:xfrm>
            <a:off x="3214540" y="1547869"/>
            <a:ext cx="2173428" cy="1764024"/>
          </a:xfrm>
          <a:prstGeom prst="wedgeRoundRectCallout">
            <a:avLst>
              <a:gd name="adj1" fmla="val -130760"/>
              <a:gd name="adj2" fmla="val 1463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goes to this constructor, since it requires no parameters. </a:t>
            </a:r>
          </a:p>
        </p:txBody>
      </p:sp>
    </p:spTree>
    <p:extLst>
      <p:ext uri="{BB962C8B-B14F-4D97-AF65-F5344CB8AC3E}">
        <p14:creationId xmlns:p14="http://schemas.microsoft.com/office/powerpoint/2010/main" val="1979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" grpId="0" animBg="1"/>
      <p:bldP spid="22" grpId="1" animBg="1"/>
      <p:bldP spid="2" grpId="0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Student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Alcohol vodka;</a:t>
              </a:r>
            </a:p>
            <a:p>
              <a:endParaRPr lang="en-US" sz="10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 &lt;&lt; “ is drinking “ &lt;&lt; vodka;</a:t>
              </a:r>
            </a:p>
            <a:p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/>
              <a:t>But what happens if the author of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student.h</a:t>
            </a:r>
            <a:r>
              <a:rPr lang="en-US" dirty="0"/>
              <a:t> decides to change its 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What can you do? 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Always </a:t>
            </a:r>
            <a:r>
              <a:rPr lang="en-US" dirty="0">
                <a:solidFill>
                  <a:srgbClr val="FF0000"/>
                </a:solidFill>
              </a:rPr>
              <a:t>DIRECTLY include </a:t>
            </a:r>
            <a:r>
              <a:rPr lang="en-US" dirty="0"/>
              <a:t>the header files you need RIGHT where you need them.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this case, </a:t>
            </a:r>
            <a:r>
              <a:rPr lang="en-US" dirty="0">
                <a:solidFill>
                  <a:srgbClr val="6600CC"/>
                </a:solidFill>
              </a:rPr>
              <a:t>main.cpp</a:t>
            </a:r>
            <a:r>
              <a:rPr lang="en-US" dirty="0"/>
              <a:t> has a </a:t>
            </a:r>
            <a:r>
              <a:rPr lang="en-US" dirty="0">
                <a:solidFill>
                  <a:srgbClr val="6600CC"/>
                </a:solidFill>
              </a:rPr>
              <a:t>Student</a:t>
            </a:r>
            <a:r>
              <a:rPr lang="en-US" dirty="0"/>
              <a:t> variable and an </a:t>
            </a:r>
            <a:r>
              <a:rPr lang="en-US" dirty="0">
                <a:solidFill>
                  <a:srgbClr val="6600CC"/>
                </a:solidFill>
              </a:rPr>
              <a:t>Alcohol</a:t>
            </a:r>
            <a:r>
              <a:rPr lang="en-US" dirty="0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compute();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600" b="1" dirty="0">
                  <a:latin typeface="Courier New" pitchFamily="49" charset="0"/>
                </a:rPr>
                <a:t>Calculator</a:t>
              </a:r>
              <a:r>
                <a:rPr lang="en-US" sz="1800" b="1" dirty="0">
                  <a:latin typeface="Courier New" pitchFamily="49" charset="0"/>
                </a:rPr>
                <a:t>::compute()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grace.study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hp.compute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class Student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void study()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myCalc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So what’s the problem?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Well, since </a:t>
            </a:r>
            <a:r>
              <a:rPr lang="en-US" sz="2200" dirty="0">
                <a:solidFill>
                  <a:schemeClr val="accent2"/>
                </a:solidFill>
              </a:rPr>
              <a:t>main.cpp </a:t>
            </a:r>
            <a:r>
              <a:rPr lang="en-US" sz="2200" dirty="0"/>
              <a:t>and </a:t>
            </a:r>
            <a:r>
              <a:rPr lang="en-US" sz="2200" dirty="0" err="1">
                <a:solidFill>
                  <a:schemeClr val="accent2"/>
                </a:solidFill>
              </a:rPr>
              <a:t>student.h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both included </a:t>
            </a:r>
            <a:r>
              <a:rPr lang="en-US" sz="2200" dirty="0" err="1">
                <a:solidFill>
                  <a:schemeClr val="accent2"/>
                </a:solidFill>
              </a:rPr>
              <a:t>calc.h</a:t>
            </a:r>
            <a:r>
              <a:rPr lang="en-US" sz="2200" dirty="0"/>
              <a:t>, we ended up with </a:t>
            </a:r>
            <a:r>
              <a:rPr lang="en-US" sz="2200" dirty="0">
                <a:solidFill>
                  <a:srgbClr val="FF0000"/>
                </a:solidFill>
              </a:rPr>
              <a:t>two definitions </a:t>
            </a:r>
            <a:r>
              <a:rPr lang="en-US" sz="2200" dirty="0"/>
              <a:t>of </a:t>
            </a:r>
            <a:r>
              <a:rPr lang="en-US" sz="2200" dirty="0">
                <a:solidFill>
                  <a:srgbClr val="FF0000"/>
                </a:solidFill>
              </a:rPr>
              <a:t>Calculator</a:t>
            </a:r>
            <a:r>
              <a:rPr lang="en-US" sz="2200" dirty="0"/>
              <a:t>! 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STUDENT_H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</a:p>
            <a:p>
              <a:endParaRPr lang="en-US" sz="400" dirty="0">
                <a:solidFill>
                  <a:srgbClr val="6600CC"/>
                </a:solidFill>
              </a:endParaRP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myCalc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</a:p>
            <a:p>
              <a:endParaRPr lang="en-US" sz="400" dirty="0">
                <a:solidFill>
                  <a:schemeClr val="accent2"/>
                </a:solidFill>
              </a:endParaRPr>
            </a:p>
            <a:p>
              <a:r>
                <a:rPr lang="en-US" sz="1200" b="1" dirty="0" err="1">
                  <a:solidFill>
                    <a:schemeClr val="tx2"/>
                  </a:solidFill>
                </a:rPr>
                <a:t>int</a:t>
              </a:r>
              <a:r>
                <a:rPr lang="en-US" sz="1200" b="1" dirty="0">
                  <a:solidFill>
                    <a:schemeClr val="tx2"/>
                  </a:solidFill>
                </a:rPr>
                <a:t> main()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hp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grace.study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hp.compute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You might think that any time you </a:t>
            </a:r>
            <a:r>
              <a:rPr lang="en-US" dirty="0">
                <a:solidFill>
                  <a:srgbClr val="6600CC"/>
                </a:solidFill>
              </a:rPr>
              <a:t>refer to a class</a:t>
            </a:r>
            <a:r>
              <a:rPr lang="en-US" dirty="0"/>
              <a:t>, you </a:t>
            </a:r>
            <a:r>
              <a:rPr lang="en-US" dirty="0">
                <a:solidFill>
                  <a:srgbClr val="6600CC"/>
                </a:solidFill>
              </a:rPr>
              <a:t>should include its .h</a:t>
            </a:r>
            <a:r>
              <a:rPr lang="en-US" dirty="0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1. You define a regular variable </a:t>
            </a:r>
            <a:br>
              <a:rPr lang="en-US" dirty="0"/>
            </a:br>
            <a:r>
              <a:rPr lang="en-US" dirty="0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Why? Because C++ needs to know the class’s details in order to define actual variables with it or to let you call methods from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Then you DON’T need</a:t>
            </a:r>
            <a:br>
              <a:rPr lang="en-US" sz="1900" dirty="0"/>
            </a:br>
            <a:r>
              <a:rPr lang="en-US" sz="1900" dirty="0"/>
              <a:t>to include the class’s .H file.</a:t>
            </a:r>
          </a:p>
          <a:p>
            <a:pPr algn="ctr"/>
            <a:r>
              <a:rPr lang="en-US" sz="1400" dirty="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5462081" cy="1143000"/>
          </a:xfrm>
        </p:spPr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715614"/>
            <a:ext cx="373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If you </a:t>
            </a:r>
            <a:r>
              <a:rPr lang="en-US" sz="1900" dirty="0">
                <a:solidFill>
                  <a:schemeClr val="accent2"/>
                </a:solidFill>
              </a:rPr>
              <a:t>don’t define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any </a:t>
            </a:r>
            <a:r>
              <a:rPr lang="en-US" sz="1900" dirty="0">
                <a:solidFill>
                  <a:schemeClr val="tx2"/>
                </a:solidFill>
              </a:rPr>
              <a:t>constructors at all…</a:t>
            </a: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0843" y="4889827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 carey;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11005" y="3367874"/>
            <a:ext cx="359568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But this default constructor won’t initialize your object’s </a:t>
            </a:r>
            <a:r>
              <a:rPr lang="en-US" sz="1900" dirty="0">
                <a:solidFill>
                  <a:srgbClr val="FF0000"/>
                </a:solidFill>
              </a:rPr>
              <a:t>primitive</a:t>
            </a:r>
            <a:r>
              <a:rPr lang="en-US" sz="1900" dirty="0">
                <a:solidFill>
                  <a:schemeClr val="tx2"/>
                </a:solidFill>
              </a:rPr>
              <a:t> member variables!</a:t>
            </a: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3243" y="5974090"/>
            <a:ext cx="34227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>
                <a:solidFill>
                  <a:schemeClr val="tx2"/>
                </a:solidFill>
              </a:rPr>
              <a:t>carey.getFartsPerHr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8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 }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261767" y="1926886"/>
            <a:ext cx="56441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I don’t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init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primitive member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variables… So be careful!!!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330757" y="1523173"/>
            <a:ext cx="382197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 </a:t>
            </a:r>
            <a:r>
              <a:rPr lang="en-US" sz="1900" dirty="0">
                <a:solidFill>
                  <a:schemeClr val="tx2"/>
                </a:solidFill>
              </a:rPr>
              <a:t>Then C++ generates an </a:t>
            </a:r>
            <a:r>
              <a:rPr lang="en-US" sz="1900" dirty="0">
                <a:solidFill>
                  <a:srgbClr val="FF0000"/>
                </a:solidFill>
              </a:rPr>
              <a:t>implicit</a:t>
            </a:r>
            <a:r>
              <a:rPr lang="en-US" sz="1900" dirty="0">
                <a:solidFill>
                  <a:schemeClr val="tx2"/>
                </a:solidFill>
              </a:rPr>
              <a:t>, default constructor for you.</a:t>
            </a: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2519996" y="5248811"/>
            <a:ext cx="289020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These variables will have random values!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5511005" y="2429849"/>
            <a:ext cx="35956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Why would it do this? Well, we’ll see why in a bit. </a:t>
            </a:r>
            <a:r>
              <a:rPr lang="en-US" sz="1900" dirty="0">
                <a:sym typeface="Wingdings" pitchFamily="2" charset="2"/>
              </a:rPr>
              <a:t>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41974" y="4418519"/>
            <a:ext cx="359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 be careful!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865687" y="4750926"/>
            <a:ext cx="2794417" cy="2076703"/>
          </a:xfrm>
          <a:prstGeom prst="wedgeRoundRectCallout">
            <a:avLst>
              <a:gd name="adj1" fmla="val -6521"/>
              <a:gd name="adj2" fmla="val -74308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Primitive variables include native C++ types like </a:t>
            </a:r>
            <a:r>
              <a:rPr lang="en-US" sz="1800" dirty="0">
                <a:solidFill>
                  <a:srgbClr val="7030A0"/>
                </a:solidFill>
              </a:rPr>
              <a:t>int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float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double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bool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Non-primitives include </a:t>
            </a:r>
            <a:r>
              <a:rPr lang="en-US" sz="1800" dirty="0">
                <a:solidFill>
                  <a:srgbClr val="7030A0"/>
                </a:solidFill>
              </a:rPr>
              <a:t>string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Gassy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2716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  <p:bldP spid="13" grpId="0" animBg="1"/>
      <p:bldP spid="13" grpId="1" animBg="1"/>
      <p:bldP spid="15" grpId="0"/>
      <p:bldP spid="16" grpId="0" animBg="1"/>
      <p:bldP spid="16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0" y="1447800"/>
            <a:ext cx="2413000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ourier New" pitchFamily="49" charset="0"/>
                </a:rPr>
                <a:t> </a:t>
              </a: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r>
                <a:rPr lang="en-US" sz="1600" b="1" dirty="0" err="1">
                  <a:latin typeface="Courier New" pitchFamily="49" charset="0"/>
                </a:rPr>
                <a:t>int</a:t>
              </a:r>
              <a:r>
                <a:rPr lang="en-US" sz="16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sz="1600" b="1" dirty="0">
                  <a:latin typeface="Courier New" pitchFamily="49" charset="0"/>
                </a:rPr>
                <a:t>   Student </a:t>
              </a:r>
              <a:r>
                <a:rPr lang="en-US" sz="1600" b="1" dirty="0" err="1">
                  <a:latin typeface="Courier New" pitchFamily="49" charset="0"/>
                </a:rPr>
                <a:t>david</a:t>
              </a:r>
              <a:r>
                <a:rPr lang="en-US" sz="1600" b="1" dirty="0">
                  <a:latin typeface="Courier New" pitchFamily="49" charset="0"/>
                </a:rPr>
                <a:t>;</a:t>
              </a:r>
            </a:p>
            <a:p>
              <a:r>
                <a:rPr lang="en-US" sz="1600" b="1" dirty="0">
                  <a:latin typeface="Courier New" pitchFamily="49" charset="0"/>
                </a:rPr>
                <a:t>   …</a:t>
              </a:r>
            </a:p>
            <a:p>
              <a:r>
                <a:rPr lang="en-US" sz="1600" b="1" dirty="0">
                  <a:latin typeface="Courier New" pitchFamily="49" charset="0"/>
                </a:rPr>
                <a:t>}</a:t>
              </a:r>
            </a:p>
            <a:p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(oh, and adding Include Guards</a:t>
            </a:r>
            <a:br>
              <a:rPr lang="en-US" sz="2400" dirty="0"/>
            </a:br>
            <a:r>
              <a:rPr lang="en-US" sz="2400" dirty="0"/>
              <a:t>doesn’t solve the underlying</a:t>
            </a:r>
          </a:p>
          <a:p>
            <a:pPr algn="ctr"/>
            <a:r>
              <a:rPr lang="en-US" sz="2400" dirty="0"/>
              <a:t>problem either!)</a:t>
            </a:r>
          </a:p>
          <a:p>
            <a:pPr algn="ctr"/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“Alright </a:t>
            </a:r>
            <a:r>
              <a:rPr lang="en-US" sz="1800" dirty="0" err="1"/>
              <a:t>smartypants</a:t>
            </a:r>
            <a:r>
              <a:rPr lang="en-US" sz="1800" dirty="0"/>
              <a:t>, I’ll trust you.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  But if you won’t tell me about </a:t>
            </a:r>
            <a:r>
              <a:rPr lang="en-US" sz="1800" dirty="0" err="1"/>
              <a:t>ClassRoom’s</a:t>
            </a:r>
            <a:r>
              <a:rPr lang="en-US" sz="1800" dirty="0"/>
              <a:t> functions and variables</a:t>
            </a:r>
          </a:p>
          <a:p>
            <a:pPr algn="ctr"/>
            <a:br>
              <a:rPr lang="en-US" sz="1000" dirty="0"/>
            </a:br>
            <a:r>
              <a:rPr lang="en-US" sz="1800" dirty="0"/>
              <a:t> …then you can’t define any actual variables with it 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</a:t>
            </a:r>
            <a:r>
              <a:rPr lang="en-US" sz="1800" dirty="0" err="1"/>
              <a:t>Wanna</a:t>
            </a:r>
            <a:r>
              <a:rPr lang="en-US" sz="1800" dirty="0"/>
              <a:t> play nasty?  Ok. </a:t>
            </a:r>
            <a:br>
              <a:rPr lang="en-US" sz="1800" dirty="0"/>
            </a:br>
            <a:r>
              <a:rPr lang="en-US" sz="1800" dirty="0"/>
              <a:t>Here are 9000 </a:t>
            </a:r>
            <a:r>
              <a:rPr lang="en-US" sz="1800" dirty="0">
                <a:solidFill>
                  <a:srgbClr val="FF0000"/>
                </a:solidFill>
              </a:rPr>
              <a:t>SYNTAX ERRORS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4800600" y="2590800"/>
            <a:ext cx="4038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 dirty="0">
              <a:solidFill>
                <a:srgbClr val="0000CC"/>
              </a:solidFill>
            </a:endParaRPr>
          </a:p>
          <a:p>
            <a:pPr algn="ctr"/>
            <a:r>
              <a:rPr lang="en-US" dirty="0"/>
              <a:t>“Hey Compiler, since my CPP file is going to actually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ClassRoom’s</a:t>
            </a:r>
            <a:r>
              <a:rPr lang="en-US" dirty="0"/>
              <a:t> 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246495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br>
              <a:rPr lang="en-US" sz="1800" b="1" dirty="0">
                <a:latin typeface="Courier New" pitchFamily="49" charset="0"/>
              </a:rPr>
            </a:br>
            <a:endParaRPr lang="en-US" sz="18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28" y="3357848"/>
            <a:ext cx="2117372" cy="132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75643"/>
            <a:ext cx="2545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what do you notice about the following code?</a:t>
            </a:r>
          </a:p>
        </p:txBody>
      </p:sp>
      <p:sp>
        <p:nvSpPr>
          <p:cNvPr id="9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name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poop(“Devan”,2);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28" y="5160257"/>
            <a:ext cx="2545372" cy="169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37625" y="2511776"/>
            <a:ext cx="266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(other than David really needs to wipe)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7625" y="3510842"/>
            <a:ext cx="2664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Right! Most of the time, people wipe exactly twice!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7625" y="4837287"/>
            <a:ext cx="2664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Wouldn’t it be nice if we could simplify our program by taking this into account?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name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91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uiExpand="1" build="p" animBg="1"/>
      <p:bldP spid="17" grpId="0"/>
      <p:bldP spid="18" grpId="0"/>
      <p:bldP spid="19" grpId="0"/>
      <p:bldP spid="27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110799</TotalTime>
  <Words>11724</Words>
  <Application>Microsoft Office PowerPoint</Application>
  <PresentationFormat>On-screen Show (4:3)</PresentationFormat>
  <Paragraphs>2926</Paragraphs>
  <Slides>105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Algerian</vt:lpstr>
      <vt:lpstr>Comic Sans MS</vt:lpstr>
      <vt:lpstr>Courier New</vt:lpstr>
      <vt:lpstr>Impact</vt:lpstr>
      <vt:lpstr>Times New Roman</vt:lpstr>
      <vt:lpstr>Default Design</vt:lpstr>
      <vt:lpstr>Bitmap Image</vt:lpstr>
      <vt:lpstr>PowerPoint Presentation</vt:lpstr>
      <vt:lpstr>PowerPoint Presentation</vt:lpstr>
      <vt:lpstr>PowerPoint Presentation</vt:lpstr>
      <vt:lpstr>Constructors: Class Initialization</vt:lpstr>
      <vt:lpstr>PowerPoint Presentation</vt:lpstr>
      <vt:lpstr>PowerPoint Presentation</vt:lpstr>
      <vt:lpstr>PowerPoint Presentation</vt:lpstr>
      <vt:lpstr>PowerPoint Presentation</vt:lpstr>
      <vt:lpstr>Constructors</vt:lpstr>
      <vt:lpstr>When Constructors are Called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must you have a destructor? </vt:lpstr>
      <vt:lpstr>PowerPoint Presentation</vt:lpstr>
      <vt:lpstr>PowerPoint Presentation</vt:lpstr>
      <vt:lpstr>Class Challenge</vt:lpstr>
      <vt:lpstr>PowerPoint Presentation</vt:lpstr>
      <vt:lpstr>Class Composition</vt:lpstr>
      <vt:lpstr>PowerPoint Presentation</vt:lpstr>
      <vt:lpstr>Class Composition</vt:lpstr>
      <vt:lpstr>PowerPoint Presentation</vt:lpstr>
      <vt:lpstr>PowerPoint Presentation</vt:lpstr>
      <vt:lpstr>PowerPoint Presentation</vt:lpstr>
      <vt:lpstr>PowerPoint Presentation</vt:lpstr>
      <vt:lpstr>Back to Auto-generated Constructors and Destructors</vt:lpstr>
      <vt:lpstr>Back to Auto-generated Constructors and Destructors</vt:lpstr>
      <vt:lpstr>Class Composition Construction + Destruction 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Initializer Lists</vt:lpstr>
      <vt:lpstr>PowerPoint Presentation</vt:lpstr>
      <vt:lpstr>A Few Final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 with Xcode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Arguments!</vt:lpstr>
      <vt:lpstr>Default Arguments!</vt:lpstr>
      <vt:lpstr>Default Arguments!</vt:lpstr>
      <vt:lpstr>Default Arguments: One other thing</vt:lpstr>
      <vt:lpstr>Class Challenge</vt:lpstr>
      <vt:lpstr>Challenge #1</vt:lpstr>
      <vt:lpstr>Challenge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carey nachenberg</cp:lastModifiedBy>
  <cp:revision>2119</cp:revision>
  <dcterms:created xsi:type="dcterms:W3CDTF">2003-01-04T20:10:16Z</dcterms:created>
  <dcterms:modified xsi:type="dcterms:W3CDTF">2019-01-05T17:35:08Z</dcterms:modified>
</cp:coreProperties>
</file>